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87" r:id="rId6"/>
    <p:sldId id="272" r:id="rId7"/>
    <p:sldId id="270" r:id="rId8"/>
    <p:sldId id="275" r:id="rId9"/>
    <p:sldId id="266" r:id="rId10"/>
    <p:sldId id="274" r:id="rId11"/>
    <p:sldId id="276" r:id="rId12"/>
    <p:sldId id="267" r:id="rId13"/>
    <p:sldId id="271" r:id="rId14"/>
    <p:sldId id="268" r:id="rId15"/>
    <p:sldId id="269" r:id="rId16"/>
    <p:sldId id="277" r:id="rId17"/>
    <p:sldId id="280" r:id="rId18"/>
    <p:sldId id="278" r:id="rId19"/>
    <p:sldId id="279" r:id="rId20"/>
    <p:sldId id="282" r:id="rId21"/>
    <p:sldId id="281" r:id="rId22"/>
    <p:sldId id="283" r:id="rId23"/>
    <p:sldId id="284" r:id="rId24"/>
    <p:sldId id="285" r:id="rId25"/>
    <p:sldId id="261" r:id="rId26"/>
    <p:sldId id="273" r:id="rId27"/>
    <p:sldId id="286" r:id="rId28"/>
    <p:sldId id="262" r:id="rId29"/>
    <p:sldId id="263" r:id="rId30"/>
    <p:sldId id="2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5" autoAdjust="0"/>
    <p:restoredTop sz="80964" autoAdjust="0"/>
  </p:normalViewPr>
  <p:slideViewPr>
    <p:cSldViewPr snapToGrid="0">
      <p:cViewPr varScale="1">
        <p:scale>
          <a:sx n="88" d="100"/>
          <a:sy n="88" d="100"/>
        </p:scale>
        <p:origin x="474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4F164-C528-44F1-9B02-323F44C504D8}" type="datetimeFigureOut">
              <a:rPr lang="fi-FI" smtClean="0"/>
              <a:t>17.2.2020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38C5F-C8FA-4068-B253-F5D92505AEAC}" type="slidenum">
              <a:rPr lang="fi-FI" smtClean="0"/>
              <a:t>‹Nr.›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650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Solar System formation</a:t>
            </a:r>
          </a:p>
          <a:p>
            <a:r>
              <a:rPr lang="en-GB" dirty="0"/>
              <a:t>Limited Information from remote observations</a:t>
            </a:r>
          </a:p>
          <a:p>
            <a:r>
              <a:rPr lang="en-GB" dirty="0"/>
              <a:t>In-situ more detailed information</a:t>
            </a:r>
          </a:p>
          <a:p>
            <a:r>
              <a:rPr lang="en-GB" dirty="0"/>
              <a:t>Small sat flyby as compromise between number of targets and in-situ</a:t>
            </a:r>
          </a:p>
          <a:p>
            <a:r>
              <a:rPr lang="en-GB" dirty="0"/>
              <a:t>Confirmed missions (Comet interceptor and Hera) and concepts (</a:t>
            </a:r>
            <a:r>
              <a:rPr lang="en-GB" dirty="0" err="1"/>
              <a:t>CASTAway</a:t>
            </a:r>
            <a:r>
              <a:rPr lang="en-GB" dirty="0"/>
              <a:t> and MANTIS and MAT)</a:t>
            </a:r>
          </a:p>
          <a:p>
            <a:r>
              <a:rPr lang="en-GB" dirty="0"/>
              <a:t>Synthetic image creation because missing real images</a:t>
            </a:r>
          </a:p>
          <a:p>
            <a:r>
              <a:rPr lang="en-GB" dirty="0" err="1"/>
              <a:t>Hapke</a:t>
            </a:r>
            <a:r>
              <a:rPr lang="en-GB" dirty="0"/>
              <a:t> model is empirical and has problems</a:t>
            </a:r>
          </a:p>
          <a:p>
            <a:r>
              <a:rPr lang="en-GB" dirty="0"/>
              <a:t>SISPO provides solution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5938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is rendering done</a:t>
            </a:r>
          </a:p>
          <a:p>
            <a:r>
              <a:rPr lang="en-GB" dirty="0"/>
              <a:t>Blender!</a:t>
            </a:r>
          </a:p>
          <a:p>
            <a:r>
              <a:rPr lang="en-GB" dirty="0"/>
              <a:t>            Using shader nodes,</a:t>
            </a:r>
          </a:p>
          <a:p>
            <a:pPr lvl="1"/>
            <a:r>
              <a:rPr lang="en-GB" dirty="0"/>
              <a:t>Procedural terrain generation -&gt; we have smooth surface model</a:t>
            </a:r>
          </a:p>
          <a:p>
            <a:r>
              <a:rPr lang="fi-FI" dirty="0"/>
              <a:t>            </a:t>
            </a:r>
            <a:r>
              <a:rPr lang="fi-FI" dirty="0" err="1"/>
              <a:t>Basically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of </a:t>
            </a:r>
            <a:r>
              <a:rPr lang="fi-FI" dirty="0" err="1"/>
              <a:t>noise</a:t>
            </a:r>
            <a:r>
              <a:rPr lang="fi-FI" dirty="0"/>
              <a:t> input is </a:t>
            </a:r>
            <a:r>
              <a:rPr lang="fi-FI" dirty="0" err="1"/>
              <a:t>merged</a:t>
            </a:r>
            <a:endParaRPr lang="fi-FI" dirty="0"/>
          </a:p>
          <a:p>
            <a:r>
              <a:rPr lang="fi-FI" dirty="0"/>
              <a:t>           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params</a:t>
            </a:r>
            <a:r>
              <a:rPr lang="fi-FI" dirty="0"/>
              <a:t> </a:t>
            </a:r>
            <a:r>
              <a:rPr lang="fi-FI" dirty="0" err="1"/>
              <a:t>changed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331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Blender</a:t>
            </a:r>
          </a:p>
          <a:p>
            <a:pPr lvl="1"/>
            <a:r>
              <a:rPr lang="en-GB" dirty="0"/>
              <a:t>Composition</a:t>
            </a:r>
          </a:p>
          <a:p>
            <a:pPr lvl="1"/>
            <a:r>
              <a:rPr lang="en-GB" dirty="0"/>
              <a:t>Different </a:t>
            </a:r>
            <a:r>
              <a:rPr lang="en-GB" dirty="0" err="1"/>
              <a:t>brightnesses</a:t>
            </a:r>
            <a:r>
              <a:rPr lang="en-GB" dirty="0"/>
              <a:t> between images of series and calibration between stars and </a:t>
            </a:r>
            <a:r>
              <a:rPr lang="en-GB" dirty="0" err="1"/>
              <a:t>sssb</a:t>
            </a:r>
            <a:endParaRPr lang="en-GB" dirty="0"/>
          </a:p>
          <a:p>
            <a:pPr lvl="1"/>
            <a:r>
              <a:rPr lang="en-GB" dirty="0"/>
              <a:t>Reference systems is UBV system, reference object is sun</a:t>
            </a:r>
          </a:p>
          <a:p>
            <a:pPr lvl="1"/>
            <a:r>
              <a:rPr lang="en-GB" dirty="0"/>
              <a:t>4 images are combined: </a:t>
            </a:r>
            <a:r>
              <a:rPr lang="en-GB" dirty="0" err="1"/>
              <a:t>sssbonly</a:t>
            </a:r>
            <a:r>
              <a:rPr lang="en-GB" dirty="0"/>
              <a:t>, stars, </a:t>
            </a:r>
            <a:r>
              <a:rPr lang="en-GB" dirty="0" err="1"/>
              <a:t>sssbconstdist</a:t>
            </a:r>
            <a:r>
              <a:rPr lang="en-GB" dirty="0"/>
              <a:t>, </a:t>
            </a:r>
            <a:r>
              <a:rPr lang="en-GB" dirty="0" err="1"/>
              <a:t>lightref</a:t>
            </a:r>
            <a:r>
              <a:rPr lang="en-GB" dirty="0"/>
              <a:t> (known brightness, therefore we know how to calibrate) -&gt; composed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Stars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dark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4431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Compression</a:t>
            </a:r>
          </a:p>
          <a:p>
            <a:pPr lvl="1"/>
            <a:r>
              <a:rPr lang="en-GB" dirty="0"/>
              <a:t>PNG and JP2000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882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SfM</a:t>
            </a:r>
            <a:endParaRPr lang="en-GB" dirty="0"/>
          </a:p>
          <a:p>
            <a:pPr lvl="1"/>
            <a:r>
              <a:rPr lang="en-GB" dirty="0"/>
              <a:t>Complete </a:t>
            </a:r>
            <a:r>
              <a:rPr lang="en-GB" dirty="0" err="1"/>
              <a:t>SfM</a:t>
            </a:r>
            <a:r>
              <a:rPr lang="en-GB" dirty="0"/>
              <a:t> pipeline from images to textured model with </a:t>
            </a:r>
            <a:r>
              <a:rPr lang="en-GB" dirty="0" err="1"/>
              <a:t>OpenMVG</a:t>
            </a:r>
            <a:r>
              <a:rPr lang="en-GB" dirty="0"/>
              <a:t>/</a:t>
            </a:r>
            <a:r>
              <a:rPr lang="en-GB" dirty="0" err="1"/>
              <a:t>OpenMVS</a:t>
            </a:r>
            <a:endParaRPr lang="en-GB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7669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  <a:p>
            <a:r>
              <a:rPr lang="fi-FI" dirty="0"/>
              <a:t>SISPO </a:t>
            </a:r>
            <a:r>
              <a:rPr lang="fi-FI" dirty="0" err="1"/>
              <a:t>resembles</a:t>
            </a:r>
            <a:r>
              <a:rPr lang="fi-FI" dirty="0"/>
              <a:t> </a:t>
            </a:r>
            <a:r>
              <a:rPr lang="fi-FI" dirty="0" err="1"/>
              <a:t>asteroid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comet</a:t>
            </a:r>
            <a:r>
              <a:rPr lang="fi-FI" dirty="0"/>
              <a:t>, </a:t>
            </a:r>
            <a:r>
              <a:rPr lang="fi-FI" dirty="0" err="1"/>
              <a:t>though</a:t>
            </a:r>
            <a:r>
              <a:rPr lang="fi-FI" dirty="0"/>
              <a:t> </a:t>
            </a:r>
            <a:r>
              <a:rPr lang="fi-FI" dirty="0" err="1"/>
              <a:t>limited</a:t>
            </a:r>
            <a:r>
              <a:rPr lang="fi-FI" dirty="0"/>
              <a:t> in some </a:t>
            </a:r>
            <a:r>
              <a:rPr lang="fi-FI" dirty="0" err="1"/>
              <a:t>area</a:t>
            </a:r>
            <a:endParaRPr lang="fi-FI" dirty="0"/>
          </a:p>
          <a:p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gas</a:t>
            </a:r>
            <a:r>
              <a:rPr lang="fi-FI" dirty="0"/>
              <a:t> and </a:t>
            </a:r>
            <a:r>
              <a:rPr lang="fi-FI" dirty="0" err="1"/>
              <a:t>dust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jet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570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Calibration</a:t>
            </a:r>
            <a:r>
              <a:rPr lang="fi-FI" dirty="0"/>
              <a:t>:</a:t>
            </a:r>
          </a:p>
          <a:p>
            <a:r>
              <a:rPr lang="fi-FI" dirty="0"/>
              <a:t>	</a:t>
            </a: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brightness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calibration</a:t>
            </a:r>
            <a:r>
              <a:rPr lang="fi-FI" dirty="0"/>
              <a:t> </a:t>
            </a:r>
            <a:r>
              <a:rPr lang="fi-FI" dirty="0" err="1"/>
              <a:t>gets</a:t>
            </a:r>
            <a:r>
              <a:rPr lang="fi-FI" dirty="0"/>
              <a:t> </a:t>
            </a:r>
            <a:r>
              <a:rPr lang="fi-FI" dirty="0" err="1"/>
              <a:t>rid</a:t>
            </a:r>
            <a:r>
              <a:rPr lang="fi-FI" dirty="0"/>
              <a:t> of </a:t>
            </a:r>
            <a:r>
              <a:rPr lang="fi-FI" dirty="0" err="1"/>
              <a:t>both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45287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detail</a:t>
            </a:r>
            <a:r>
              <a:rPr lang="fi-FI" dirty="0"/>
              <a:t>:</a:t>
            </a:r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close</a:t>
            </a:r>
            <a:r>
              <a:rPr lang="fi-FI" dirty="0"/>
              <a:t>, </a:t>
            </a:r>
            <a:r>
              <a:rPr lang="fi-FI" dirty="0" err="1"/>
              <a:t>structure</a:t>
            </a:r>
            <a:r>
              <a:rPr lang="fi-FI" dirty="0"/>
              <a:t> is </a:t>
            </a:r>
            <a:r>
              <a:rPr lang="fi-FI" dirty="0" err="1"/>
              <a:t>wall-like</a:t>
            </a:r>
            <a:r>
              <a:rPr lang="fi-FI" dirty="0"/>
              <a:t> </a:t>
            </a:r>
            <a:r>
              <a:rPr lang="fi-FI" dirty="0" err="1"/>
              <a:t>flat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away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less</a:t>
            </a:r>
            <a:r>
              <a:rPr lang="fi-FI" dirty="0"/>
              <a:t> </a:t>
            </a:r>
            <a:r>
              <a:rPr lang="fi-FI" dirty="0" err="1"/>
              <a:t>detail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becomes</a:t>
            </a:r>
            <a:r>
              <a:rPr lang="fi-FI" dirty="0"/>
              <a:t> </a:t>
            </a:r>
            <a:r>
              <a:rPr lang="fi-FI" dirty="0" err="1"/>
              <a:t>smoother</a:t>
            </a:r>
            <a:r>
              <a:rPr lang="fi-FI" dirty="0"/>
              <a:t> </a:t>
            </a:r>
            <a:r>
              <a:rPr lang="fi-FI" dirty="0" err="1"/>
              <a:t>first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further</a:t>
            </a:r>
            <a:r>
              <a:rPr lang="fi-FI" dirty="0"/>
              <a:t> </a:t>
            </a:r>
            <a:r>
              <a:rPr lang="fi-FI" dirty="0" err="1"/>
              <a:t>away</a:t>
            </a:r>
            <a:r>
              <a:rPr lang="fi-FI" dirty="0"/>
              <a:t>,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gets</a:t>
            </a:r>
            <a:r>
              <a:rPr lang="fi-FI" dirty="0"/>
              <a:t> </a:t>
            </a:r>
            <a:r>
              <a:rPr lang="fi-FI" dirty="0" err="1"/>
              <a:t>rougher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Problems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occured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reconstruction</a:t>
            </a:r>
            <a:r>
              <a:rPr lang="fi-FI" dirty="0"/>
              <a:t> </a:t>
            </a:r>
            <a:r>
              <a:rPr lang="fi-FI" dirty="0" err="1"/>
              <a:t>dev</a:t>
            </a:r>
            <a:r>
              <a:rPr lang="fi-FI" dirty="0"/>
              <a:t>: Inside out-</a:t>
            </a:r>
            <a:r>
              <a:rPr lang="fi-FI" dirty="0" err="1"/>
              <a:t>egg</a:t>
            </a:r>
            <a:r>
              <a:rPr lang="fi-FI" dirty="0"/>
              <a:t> </a:t>
            </a:r>
            <a:r>
              <a:rPr lang="fi-FI" dirty="0" err="1"/>
              <a:t>shell</a:t>
            </a:r>
            <a:r>
              <a:rPr lang="fi-FI" dirty="0"/>
              <a:t>, </a:t>
            </a:r>
            <a:r>
              <a:rPr lang="fi-FI" dirty="0" err="1"/>
              <a:t>holes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surface</a:t>
            </a:r>
            <a:endParaRPr lang="fi-FI" dirty="0"/>
          </a:p>
          <a:p>
            <a:r>
              <a:rPr lang="fi-FI" dirty="0"/>
              <a:t>	-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of </a:t>
            </a:r>
            <a:r>
              <a:rPr lang="fi-FI" dirty="0" err="1"/>
              <a:t>reconstruction</a:t>
            </a:r>
            <a:r>
              <a:rPr lang="fi-FI" dirty="0"/>
              <a:t>,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importantly</a:t>
            </a:r>
            <a:r>
              <a:rPr lang="fi-FI" dirty="0"/>
              <a:t>,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params</a:t>
            </a:r>
            <a:r>
              <a:rPr lang="fi-FI" dirty="0"/>
              <a:t> (</a:t>
            </a:r>
            <a:r>
              <a:rPr lang="fi-FI" dirty="0" err="1"/>
              <a:t>assumption</a:t>
            </a:r>
            <a:r>
              <a:rPr lang="fi-FI" dirty="0"/>
              <a:t> </a:t>
            </a:r>
            <a:r>
              <a:rPr lang="fi-FI" dirty="0" err="1"/>
              <a:t>calibration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</a:t>
            </a:r>
            <a:r>
              <a:rPr lang="fi-FI" dirty="0" err="1"/>
              <a:t>known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launch</a:t>
            </a:r>
            <a:r>
              <a:rPr lang="fi-FI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3140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Compression</a:t>
            </a:r>
            <a:r>
              <a:rPr lang="fi-FI" dirty="0"/>
              <a:t> intro </a:t>
            </a:r>
            <a:r>
              <a:rPr lang="fi-FI" dirty="0" err="1"/>
              <a:t>artefacts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png, 1000, 100, 10</a:t>
            </a:r>
          </a:p>
          <a:p>
            <a:r>
              <a:rPr lang="fi-FI" dirty="0"/>
              <a:t>	</a:t>
            </a:r>
            <a:r>
              <a:rPr lang="fi-FI" dirty="0" err="1"/>
              <a:t>minor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5</a:t>
            </a:r>
          </a:p>
          <a:p>
            <a:r>
              <a:rPr lang="fi-FI" dirty="0"/>
              <a:t>	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1</a:t>
            </a:r>
          </a:p>
          <a:p>
            <a:endParaRPr lang="fi-FI" dirty="0"/>
          </a:p>
          <a:p>
            <a:r>
              <a:rPr lang="fi-FI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03262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Difference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, L2-norm of </a:t>
            </a:r>
            <a:r>
              <a:rPr lang="fi-FI" dirty="0" err="1"/>
              <a:t>difference</a:t>
            </a:r>
            <a:r>
              <a:rPr lang="fi-FI" dirty="0"/>
              <a:t> of gray-</a:t>
            </a:r>
            <a:r>
              <a:rPr lang="fi-FI" dirty="0" err="1"/>
              <a:t>scale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png and </a:t>
            </a:r>
            <a:r>
              <a:rPr lang="fi-FI" dirty="0" err="1"/>
              <a:t>each</a:t>
            </a:r>
            <a:r>
              <a:rPr lang="fi-FI" dirty="0"/>
              <a:t> image</a:t>
            </a:r>
          </a:p>
          <a:p>
            <a:r>
              <a:rPr lang="fi-FI" dirty="0"/>
              <a:t>	In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terms</a:t>
            </a:r>
            <a:r>
              <a:rPr lang="fi-FI" dirty="0"/>
              <a:t>, 10, 5 and 1 </a:t>
            </a:r>
            <a:r>
              <a:rPr lang="fi-FI" dirty="0" err="1"/>
              <a:t>visible</a:t>
            </a:r>
            <a:r>
              <a:rPr lang="fi-FI" dirty="0"/>
              <a:t>. </a:t>
            </a:r>
            <a:r>
              <a:rPr lang="fi-FI" dirty="0" err="1"/>
              <a:t>Shape</a:t>
            </a:r>
            <a:r>
              <a:rPr lang="fi-FI" dirty="0"/>
              <a:t> </a:t>
            </a:r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</a:t>
            </a:r>
            <a:r>
              <a:rPr lang="fi-FI" dirty="0" err="1"/>
              <a:t>all</a:t>
            </a:r>
            <a:r>
              <a:rPr lang="fi-FI" dirty="0"/>
              <a:t>,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looking</a:t>
            </a:r>
            <a:r>
              <a:rPr lang="fi-FI" dirty="0"/>
              <a:t> at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scales</a:t>
            </a:r>
            <a:r>
              <a:rPr lang="fi-FI" dirty="0"/>
              <a:t>, </a:t>
            </a:r>
            <a:r>
              <a:rPr lang="fi-FI" dirty="0" err="1"/>
              <a:t>also</a:t>
            </a:r>
            <a:r>
              <a:rPr lang="fi-FI" dirty="0"/>
              <a:t> 100 </a:t>
            </a:r>
            <a:r>
              <a:rPr lang="fi-FI" dirty="0" err="1"/>
              <a:t>clearly</a:t>
            </a:r>
            <a:r>
              <a:rPr lang="fi-FI" dirty="0"/>
              <a:t> and 1000 some </a:t>
            </a:r>
            <a:r>
              <a:rPr lang="fi-FI" dirty="0" err="1"/>
              <a:t>visible</a:t>
            </a:r>
            <a:r>
              <a:rPr lang="fi-FI" dirty="0"/>
              <a:t>. </a:t>
            </a:r>
            <a:r>
              <a:rPr lang="fi-FI" dirty="0" err="1"/>
              <a:t>Also</a:t>
            </a:r>
            <a:r>
              <a:rPr lang="fi-FI" dirty="0"/>
              <a:t> 100 is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18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for </a:t>
            </a:r>
            <a:r>
              <a:rPr lang="fi-FI" dirty="0" err="1"/>
              <a:t>zommed</a:t>
            </a:r>
            <a:r>
              <a:rPr lang="fi-FI" dirty="0"/>
              <a:t> in </a:t>
            </a:r>
            <a:r>
              <a:rPr lang="fi-FI" dirty="0" err="1"/>
              <a:t>area</a:t>
            </a:r>
            <a:r>
              <a:rPr lang="fi-FI" dirty="0"/>
              <a:t>:</a:t>
            </a:r>
          </a:p>
          <a:p>
            <a:r>
              <a:rPr lang="fi-FI" dirty="0"/>
              <a:t>	in </a:t>
            </a:r>
            <a:r>
              <a:rPr lang="fi-FI" dirty="0" err="1"/>
              <a:t>equal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: 10 </a:t>
            </a:r>
            <a:r>
              <a:rPr lang="fi-FI" dirty="0" err="1"/>
              <a:t>minor</a:t>
            </a:r>
            <a:r>
              <a:rPr lang="fi-FI" dirty="0"/>
              <a:t>, 5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mostly</a:t>
            </a:r>
            <a:r>
              <a:rPr lang="fi-FI" dirty="0"/>
              <a:t> </a:t>
            </a:r>
            <a:r>
              <a:rPr lang="fi-FI" dirty="0" err="1"/>
              <a:t>random</a:t>
            </a:r>
            <a:r>
              <a:rPr lang="fi-FI" dirty="0"/>
              <a:t>, 1 </a:t>
            </a:r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nothing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, </a:t>
            </a:r>
            <a:r>
              <a:rPr lang="fi-FI" dirty="0" err="1"/>
              <a:t>also</a:t>
            </a:r>
            <a:r>
              <a:rPr lang="fi-FI" dirty="0"/>
              <a:t> 100 </a:t>
            </a:r>
            <a:r>
              <a:rPr lang="fi-FI" dirty="0" err="1"/>
              <a:t>visible</a:t>
            </a:r>
            <a:r>
              <a:rPr lang="fi-FI" dirty="0"/>
              <a:t>. 100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, 10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prominent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, 5 a </a:t>
            </a:r>
            <a:r>
              <a:rPr lang="fi-FI" dirty="0" err="1"/>
              <a:t>bit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, 1 </a:t>
            </a:r>
            <a:r>
              <a:rPr lang="fi-FI" dirty="0" err="1"/>
              <a:t>strong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over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048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 – how to get from 3D to 2D</a:t>
            </a:r>
          </a:p>
          <a:p>
            <a:r>
              <a:rPr lang="en-GB" dirty="0"/>
              <a:t>                  - Solving rendering equation -&gt; energy conservation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8965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spreading</a:t>
            </a:r>
            <a:endParaRPr lang="fi-FI" dirty="0"/>
          </a:p>
          <a:p>
            <a:r>
              <a:rPr lang="fi-FI" dirty="0" err="1"/>
              <a:t>Increasing</a:t>
            </a:r>
            <a:r>
              <a:rPr lang="fi-FI" dirty="0"/>
              <a:t> </a:t>
            </a:r>
            <a:r>
              <a:rPr lang="fi-FI" dirty="0" err="1"/>
              <a:t>percentage</a:t>
            </a:r>
            <a:r>
              <a:rPr lang="fi-FI" dirty="0"/>
              <a:t> of </a:t>
            </a:r>
            <a:r>
              <a:rPr lang="fi-FI" dirty="0" err="1"/>
              <a:t>altered</a:t>
            </a:r>
            <a:r>
              <a:rPr lang="fi-FI" dirty="0"/>
              <a:t> </a:t>
            </a:r>
            <a:r>
              <a:rPr lang="fi-FI" dirty="0" err="1"/>
              <a:t>pixels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9785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1km </a:t>
            </a:r>
            <a:r>
              <a:rPr lang="fi-FI" dirty="0" err="1"/>
              <a:t>scenario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flyby</a:t>
            </a:r>
            <a:r>
              <a:rPr lang="fi-FI" dirty="0"/>
              <a:t> </a:t>
            </a:r>
            <a:r>
              <a:rPr lang="fi-FI" dirty="0" err="1"/>
              <a:t>distances</a:t>
            </a:r>
            <a:endParaRPr lang="fi-FI" dirty="0"/>
          </a:p>
          <a:p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reconstructions</a:t>
            </a:r>
            <a:r>
              <a:rPr lang="fi-FI" dirty="0"/>
              <a:t> </a:t>
            </a:r>
            <a:r>
              <a:rPr lang="fi-FI" dirty="0" err="1"/>
              <a:t>work</a:t>
            </a:r>
            <a:endParaRPr lang="fi-FI" dirty="0"/>
          </a:p>
          <a:p>
            <a:r>
              <a:rPr lang="fi-FI" dirty="0" err="1"/>
              <a:t>Mostly</a:t>
            </a:r>
            <a:r>
              <a:rPr lang="fi-FI" dirty="0"/>
              <a:t>, </a:t>
            </a:r>
            <a:r>
              <a:rPr lang="fi-FI" dirty="0" err="1"/>
              <a:t>quality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worse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better</a:t>
            </a:r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vertices</a:t>
            </a:r>
            <a:r>
              <a:rPr lang="fi-FI" dirty="0"/>
              <a:t> </a:t>
            </a:r>
            <a:r>
              <a:rPr lang="fi-FI" dirty="0" err="1"/>
              <a:t>low</a:t>
            </a:r>
            <a:r>
              <a:rPr lang="fi-FI" dirty="0"/>
              <a:t> -&gt; </a:t>
            </a:r>
            <a:r>
              <a:rPr lang="fi-FI" dirty="0" err="1"/>
              <a:t>outliers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filtred</a:t>
            </a:r>
            <a:endParaRPr lang="fi-FI" dirty="0"/>
          </a:p>
          <a:p>
            <a:endParaRPr lang="fi-FI" dirty="0"/>
          </a:p>
          <a:p>
            <a:r>
              <a:rPr lang="fi-FI" dirty="0"/>
              <a:t>400km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far</a:t>
            </a:r>
            <a:r>
              <a:rPr lang="fi-FI" dirty="0"/>
              <a:t> for </a:t>
            </a:r>
            <a:r>
              <a:rPr lang="fi-FI" dirty="0" err="1"/>
              <a:t>jp</a:t>
            </a:r>
            <a:r>
              <a:rPr lang="fi-FI" dirty="0"/>
              <a:t> 1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minorly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?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introduced</a:t>
            </a:r>
            <a:r>
              <a:rPr lang="fi-FI" dirty="0"/>
              <a:t>, </a:t>
            </a:r>
            <a:r>
              <a:rPr lang="fi-FI" dirty="0" err="1"/>
              <a:t>used</a:t>
            </a:r>
            <a:r>
              <a:rPr lang="fi-FI" dirty="0"/>
              <a:t> as </a:t>
            </a:r>
            <a:r>
              <a:rPr lang="fi-FI" dirty="0" err="1"/>
              <a:t>artefacts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sfm</a:t>
            </a:r>
            <a:endParaRPr lang="fi-FI" dirty="0"/>
          </a:p>
          <a:p>
            <a:endParaRPr lang="fi-FI" dirty="0"/>
          </a:p>
          <a:p>
            <a:r>
              <a:rPr lang="fi-FI" dirty="0"/>
              <a:t>Data </a:t>
            </a:r>
            <a:r>
              <a:rPr lang="fi-FI" dirty="0" err="1"/>
              <a:t>size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of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black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compressed</a:t>
            </a:r>
            <a:r>
              <a:rPr lang="fi-FI" dirty="0"/>
              <a:t> </a:t>
            </a:r>
            <a:r>
              <a:rPr lang="fi-FI" dirty="0" err="1"/>
              <a:t>away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0153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Similarly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looking</a:t>
            </a:r>
            <a:r>
              <a:rPr lang="fi-FI" dirty="0"/>
              <a:t> at 10km </a:t>
            </a:r>
            <a:r>
              <a:rPr lang="fi-FI" dirty="0" err="1"/>
              <a:t>sssb</a:t>
            </a:r>
            <a:endParaRPr lang="fi-FI" dirty="0"/>
          </a:p>
          <a:p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reconstructions</a:t>
            </a:r>
            <a:r>
              <a:rPr lang="fi-FI" dirty="0"/>
              <a:t> </a:t>
            </a:r>
            <a:r>
              <a:rPr lang="fi-FI" dirty="0" err="1"/>
              <a:t>work</a:t>
            </a:r>
            <a:endParaRPr lang="fi-FI" dirty="0"/>
          </a:p>
          <a:p>
            <a:r>
              <a:rPr lang="fi-FI" dirty="0" err="1"/>
              <a:t>Quality</a:t>
            </a:r>
            <a:r>
              <a:rPr lang="fi-FI" dirty="0"/>
              <a:t> </a:t>
            </a:r>
            <a:r>
              <a:rPr lang="fi-FI" dirty="0" err="1"/>
              <a:t>degreades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compression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higher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png. </a:t>
            </a:r>
            <a:r>
              <a:rPr lang="fi-FI" dirty="0" err="1"/>
              <a:t>Despite</a:t>
            </a:r>
            <a:r>
              <a:rPr lang="fi-FI" dirty="0"/>
              <a:t> 100km case, jp2 100 </a:t>
            </a:r>
            <a:r>
              <a:rPr lang="fi-FI" dirty="0" err="1"/>
              <a:t>creates</a:t>
            </a:r>
            <a:r>
              <a:rPr lang="fi-FI" dirty="0"/>
              <a:t> </a:t>
            </a:r>
            <a:r>
              <a:rPr lang="fi-FI" dirty="0" err="1"/>
              <a:t>best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3 </a:t>
            </a:r>
            <a:r>
              <a:rPr lang="fi-FI" dirty="0" err="1"/>
              <a:t>cases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Constantly</a:t>
            </a:r>
            <a:r>
              <a:rPr lang="fi-FI" dirty="0"/>
              <a:t> </a:t>
            </a:r>
            <a:r>
              <a:rPr lang="fi-FI" dirty="0" err="1"/>
              <a:t>decreasing</a:t>
            </a:r>
            <a:r>
              <a:rPr lang="fi-FI" dirty="0"/>
              <a:t>, </a:t>
            </a:r>
            <a:r>
              <a:rPr lang="fi-FI" dirty="0" err="1"/>
              <a:t>compression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relevant</a:t>
            </a:r>
            <a:r>
              <a:rPr lang="fi-FI" dirty="0"/>
              <a:t> to </a:t>
            </a:r>
            <a:r>
              <a:rPr lang="fi-FI" dirty="0" err="1"/>
              <a:t>think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of </a:t>
            </a:r>
            <a:r>
              <a:rPr lang="fi-FI" dirty="0" err="1"/>
              <a:t>sssb</a:t>
            </a:r>
            <a:r>
              <a:rPr lang="fi-FI" dirty="0"/>
              <a:t> </a:t>
            </a:r>
            <a:r>
              <a:rPr lang="fi-FI" dirty="0" err="1"/>
              <a:t>taking</a:t>
            </a:r>
            <a:r>
              <a:rPr lang="fi-FI" dirty="0"/>
              <a:t> </a:t>
            </a:r>
            <a:r>
              <a:rPr lang="fi-FI" dirty="0" err="1"/>
              <a:t>full</a:t>
            </a:r>
            <a:r>
              <a:rPr lang="fi-FI" dirty="0"/>
              <a:t> </a:t>
            </a:r>
            <a:r>
              <a:rPr lang="fi-FI" dirty="0" err="1"/>
              <a:t>frame</a:t>
            </a:r>
            <a:r>
              <a:rPr lang="fi-FI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11794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Sispo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step</a:t>
            </a:r>
            <a:endParaRPr lang="de-DE" dirty="0"/>
          </a:p>
          <a:p>
            <a:r>
              <a:rPr lang="de-DE" dirty="0" err="1"/>
              <a:t>Procedural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good </a:t>
            </a:r>
            <a:r>
              <a:rPr lang="de-DE" dirty="0" err="1"/>
              <a:t>asteroid</a:t>
            </a:r>
            <a:r>
              <a:rPr lang="de-DE" dirty="0"/>
              <a:t>, </a:t>
            </a:r>
            <a:r>
              <a:rPr lang="de-DE" dirty="0" err="1"/>
              <a:t>comet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gas and </a:t>
            </a:r>
            <a:r>
              <a:rPr lang="de-DE" dirty="0" err="1"/>
              <a:t>dust</a:t>
            </a:r>
            <a:endParaRPr lang="de-DE" dirty="0"/>
          </a:p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introduces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de-DE" dirty="0"/>
          </a:p>
          <a:p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used by </a:t>
            </a:r>
            <a:r>
              <a:rPr lang="de-DE" dirty="0" err="1"/>
              <a:t>sfm</a:t>
            </a:r>
            <a:r>
              <a:rPr lang="de-DE" dirty="0"/>
              <a:t> to </a:t>
            </a:r>
            <a:r>
              <a:rPr lang="de-DE" dirty="0" err="1"/>
              <a:t>increase</a:t>
            </a:r>
            <a:r>
              <a:rPr lang="de-DE" dirty="0"/>
              <a:t> number of </a:t>
            </a:r>
            <a:r>
              <a:rPr lang="de-DE" dirty="0" err="1"/>
              <a:t>points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Future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Gas and </a:t>
            </a:r>
            <a:r>
              <a:rPr lang="de-DE" dirty="0" err="1"/>
              <a:t>dust</a:t>
            </a:r>
            <a:r>
              <a:rPr lang="de-DE" dirty="0"/>
              <a:t> important</a:t>
            </a:r>
          </a:p>
          <a:p>
            <a:r>
              <a:rPr lang="de-DE" dirty="0"/>
              <a:t>Spacecraft </a:t>
            </a:r>
            <a:r>
              <a:rPr lang="de-DE" dirty="0" err="1"/>
              <a:t>motion</a:t>
            </a:r>
            <a:r>
              <a:rPr lang="de-DE" dirty="0"/>
              <a:t> </a:t>
            </a:r>
          </a:p>
          <a:p>
            <a:r>
              <a:rPr lang="de-DE" dirty="0"/>
              <a:t>Imaging </a:t>
            </a:r>
            <a:r>
              <a:rPr lang="de-DE" dirty="0" err="1"/>
              <a:t>distortions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985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</a:t>
            </a:r>
          </a:p>
          <a:p>
            <a:pPr lvl="1"/>
            <a:r>
              <a:rPr lang="en-GB" dirty="0"/>
              <a:t>Path tracing – reverse path tracing: ray originates in camera and terminates in light source (or infinity or too many bounces)</a:t>
            </a:r>
          </a:p>
          <a:p>
            <a:pPr lvl="1"/>
            <a:r>
              <a:rPr lang="en-GB" dirty="0"/>
              <a:t>	           bounces at object</a:t>
            </a:r>
          </a:p>
          <a:p>
            <a:pPr lvl="1"/>
            <a:r>
              <a:rPr lang="en-GB" dirty="0"/>
              <a:t>	           bouncing can be reflection, refraction, transmission</a:t>
            </a:r>
          </a:p>
          <a:p>
            <a:pPr lvl="1"/>
            <a:r>
              <a:rPr lang="en-GB" dirty="0"/>
              <a:t>Shaders       - Programs, basically maths, that calculate transmission/reflection etc effects,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8552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</a:t>
            </a:r>
          </a:p>
          <a:p>
            <a:pPr lvl="1"/>
            <a:r>
              <a:rPr lang="en-GB" dirty="0"/>
              <a:t>Path tracing – reverse path tracing: ray originates in camera and terminates in light source (or infinity or too many bounces)</a:t>
            </a:r>
          </a:p>
          <a:p>
            <a:pPr lvl="1"/>
            <a:r>
              <a:rPr lang="en-GB" dirty="0"/>
              <a:t>	           bounces at object</a:t>
            </a:r>
          </a:p>
          <a:p>
            <a:pPr lvl="1"/>
            <a:r>
              <a:rPr lang="en-GB" dirty="0"/>
              <a:t>	           bouncing can be reflection, refraction, transmission</a:t>
            </a:r>
          </a:p>
          <a:p>
            <a:pPr lvl="1"/>
            <a:r>
              <a:rPr lang="en-GB" dirty="0"/>
              <a:t>Shaders       - Programs, basically maths, that calculate transmission/reflection etc effects,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316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</a:t>
            </a:r>
          </a:p>
          <a:p>
            <a:pPr lvl="1"/>
            <a:r>
              <a:rPr lang="en-GB" dirty="0"/>
              <a:t>Composition: varying brightness levels -&gt; we need to calibrate</a:t>
            </a:r>
          </a:p>
          <a:p>
            <a:r>
              <a:rPr lang="fi-FI" dirty="0"/>
              <a:t>           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astronomy</a:t>
            </a:r>
            <a:r>
              <a:rPr lang="fi-FI" dirty="0"/>
              <a:t> -&gt;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star</a:t>
            </a:r>
            <a:r>
              <a:rPr lang="fi-FI" dirty="0"/>
              <a:t> and </a:t>
            </a:r>
            <a:r>
              <a:rPr lang="fi-FI" dirty="0" err="1"/>
              <a:t>calibrate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visible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81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Reconstruction, going from 2D to 3D</a:t>
            </a:r>
          </a:p>
          <a:p>
            <a:r>
              <a:rPr lang="en-GB" dirty="0"/>
              <a:t>	advances in computer vision</a:t>
            </a:r>
          </a:p>
          <a:p>
            <a:r>
              <a:rPr lang="fi-FI" dirty="0"/>
              <a:t>	</a:t>
            </a:r>
            <a:r>
              <a:rPr lang="fi-FI" dirty="0" err="1"/>
              <a:t>advances</a:t>
            </a:r>
            <a:r>
              <a:rPr lang="fi-FI" dirty="0"/>
              <a:t> in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power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8705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multiple views of same object, like eyes but multiple</a:t>
            </a:r>
          </a:p>
          <a:p>
            <a:pPr lvl="1"/>
            <a:r>
              <a:rPr lang="en-GB" dirty="0"/>
              <a:t>Goal: find point cloud that describes object</a:t>
            </a:r>
          </a:p>
          <a:p>
            <a:pPr lvl="1"/>
            <a:r>
              <a:rPr lang="en-GB" dirty="0"/>
              <a:t>To get point cloud -&gt; finding the same point from different images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7121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  <a:p>
            <a:pPr lvl="1"/>
            <a:r>
              <a:rPr lang="en-GB" dirty="0"/>
              <a:t>Finding features and matching</a:t>
            </a:r>
          </a:p>
          <a:p>
            <a:pPr lvl="1"/>
            <a:r>
              <a:rPr lang="en-GB" dirty="0"/>
              <a:t>Features are local meaningful parts of image, best case scaling invariant, rotation invariant, translation invariant</a:t>
            </a:r>
          </a:p>
          <a:p>
            <a:pPr lvl="1"/>
            <a:r>
              <a:rPr lang="en-GB" dirty="0"/>
              <a:t>Series of descriptors and detection combinations exist: SIFT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0851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 – trace path of features in images</a:t>
            </a:r>
          </a:p>
          <a:p>
            <a:pPr lvl="1"/>
            <a:r>
              <a:rPr lang="en-GB" dirty="0"/>
              <a:t>Calculate </a:t>
            </a:r>
            <a:r>
              <a:rPr lang="en-GB" dirty="0" err="1"/>
              <a:t>epipolar</a:t>
            </a:r>
            <a:r>
              <a:rPr lang="en-GB" dirty="0"/>
              <a:t> lines and their intersection</a:t>
            </a:r>
          </a:p>
          <a:p>
            <a:pPr lvl="1"/>
            <a:r>
              <a:rPr lang="en-GB" dirty="0"/>
              <a:t>Incremental or global: incremental starts with pair and adds, global optimizes with all images at the same time</a:t>
            </a:r>
          </a:p>
          <a:p>
            <a:pPr lvl="1"/>
            <a:r>
              <a:rPr lang="en-GB" dirty="0"/>
              <a:t>Also estimating camera pose and distortion parameters</a:t>
            </a:r>
          </a:p>
          <a:p>
            <a:pPr lvl="1"/>
            <a:r>
              <a:rPr lang="en-GB" dirty="0"/>
              <a:t>Algorithms might not converge -&gt; initial pair for incremental is important</a:t>
            </a:r>
          </a:p>
          <a:p>
            <a:pPr lvl="1"/>
            <a:endParaRPr lang="en-GB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6612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7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56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9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93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64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1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74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86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8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6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03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F7E3C-F070-438F-982D-66A47D42102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454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9.wdp"/><Relationship Id="rId18" Type="http://schemas.openxmlformats.org/officeDocument/2006/relationships/image" Target="../media/image50.png"/><Relationship Id="rId3" Type="http://schemas.openxmlformats.org/officeDocument/2006/relationships/image" Target="../media/image1.png"/><Relationship Id="rId21" Type="http://schemas.openxmlformats.org/officeDocument/2006/relationships/image" Target="../media/image53.png"/><Relationship Id="rId7" Type="http://schemas.microsoft.com/office/2007/relationships/hdphoto" Target="../media/hdphoto6.wdp"/><Relationship Id="rId12" Type="http://schemas.openxmlformats.org/officeDocument/2006/relationships/image" Target="../media/image47.png"/><Relationship Id="rId17" Type="http://schemas.microsoft.com/office/2007/relationships/hdphoto" Target="../media/hdphoto11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46.png"/><Relationship Id="rId19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microsoft.com/office/2007/relationships/hdphoto" Target="../media/hdphoto7.wdp"/><Relationship Id="rId14" Type="http://schemas.openxmlformats.org/officeDocument/2006/relationships/image" Target="../media/image48.png"/><Relationship Id="rId22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16.wdp"/><Relationship Id="rId1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microsoft.com/office/2007/relationships/hdphoto" Target="../media/hdphoto13.wdp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microsoft.com/office/2007/relationships/hdphoto" Target="../media/hdphoto14.wdp"/><Relationship Id="rId1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EF30DF3-DFFA-4552-B012-B12F7E42C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9DEABC-B983-4020-8EF0-A5B410449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177" y="2906609"/>
            <a:ext cx="11731082" cy="2387600"/>
          </a:xfrm>
        </p:spPr>
        <p:txBody>
          <a:bodyPr>
            <a:normAutofit/>
          </a:bodyPr>
          <a:lstStyle/>
          <a:p>
            <a:r>
              <a:rPr lang="en-US" sz="4800" dirty="0"/>
              <a:t>3D Reconstruction of small Solar System bodies using rendered and compressed images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EB8468-0C9D-4D9C-8F0E-1801A9785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77" y="5506890"/>
            <a:ext cx="9144000" cy="107746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de-DE" sz="2000" dirty="0"/>
              <a:t>Thesis Presentation</a:t>
            </a:r>
          </a:p>
          <a:p>
            <a:pPr algn="l"/>
            <a:r>
              <a:rPr lang="de-DE" sz="2000" dirty="0"/>
              <a:t>By Gabriel J. Schwarzkopf</a:t>
            </a:r>
          </a:p>
          <a:p>
            <a:pPr algn="l"/>
            <a:r>
              <a:rPr lang="de-DE" sz="2000" dirty="0"/>
              <a:t>Supervisor: Jaan </a:t>
            </a:r>
            <a:r>
              <a:rPr lang="de-DE" sz="2000" dirty="0" err="1"/>
              <a:t>Praks</a:t>
            </a:r>
            <a:r>
              <a:rPr lang="de-DE" sz="2000" dirty="0"/>
              <a:t>; </a:t>
            </a:r>
            <a:r>
              <a:rPr lang="de-DE" sz="2000" dirty="0" err="1"/>
              <a:t>Advisor</a:t>
            </a:r>
            <a:r>
              <a:rPr lang="de-DE" sz="2000" dirty="0"/>
              <a:t>: Andris </a:t>
            </a:r>
            <a:r>
              <a:rPr lang="de-DE" sz="2000" dirty="0" err="1"/>
              <a:t>Slavinskis</a:t>
            </a:r>
            <a:endParaRPr lang="de-DE" sz="2000" dirty="0"/>
          </a:p>
          <a:p>
            <a:pPr algn="l"/>
            <a:r>
              <a:rPr lang="de-DE" sz="2000" dirty="0"/>
              <a:t>LTU </a:t>
            </a:r>
            <a:r>
              <a:rPr lang="de-DE" sz="2000" dirty="0" err="1"/>
              <a:t>Examiner</a:t>
            </a:r>
            <a:r>
              <a:rPr lang="de-DE" sz="2000" dirty="0"/>
              <a:t>: Mikael </a:t>
            </a:r>
            <a:r>
              <a:rPr lang="de-DE" sz="2000" dirty="0" err="1"/>
              <a:t>Granvik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0056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Computer Vision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4920"/>
            <a:ext cx="10515600" cy="4693073"/>
          </a:xfrm>
        </p:spPr>
      </p:pic>
      <p:sp>
        <p:nvSpPr>
          <p:cNvPr id="12" name="TextBox 11"/>
          <p:cNvSpPr txBox="1"/>
          <p:nvPr/>
        </p:nvSpPr>
        <p:spPr>
          <a:xfrm>
            <a:off x="839788" y="6367993"/>
            <a:ext cx="105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Credits</a:t>
            </a:r>
            <a:r>
              <a:rPr lang="fi-FI" dirty="0"/>
              <a:t>: R. Arnold (https://slideplayer.com/user/12404608/)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76A81240-682C-4CBA-866B-A173BD4F2A22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A2D04CB8-3EA7-4504-8BA3-0AD5000C1756}"/>
              </a:ext>
            </a:extLst>
          </p:cNvPr>
          <p:cNvSpPr/>
          <p:nvPr/>
        </p:nvSpPr>
        <p:spPr>
          <a:xfrm>
            <a:off x="0" y="6800850"/>
            <a:ext cx="4064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488DA9-EF67-480B-A51D-81438247958B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30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Computer Vision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9" y="1690688"/>
            <a:ext cx="8571542" cy="4763900"/>
          </a:xfrm>
        </p:spPr>
      </p:pic>
      <p:cxnSp>
        <p:nvCxnSpPr>
          <p:cNvPr id="6" name="Straight Connector 5"/>
          <p:cNvCxnSpPr/>
          <p:nvPr/>
        </p:nvCxnSpPr>
        <p:spPr>
          <a:xfrm>
            <a:off x="4109545" y="3804745"/>
            <a:ext cx="1376855" cy="71470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486400" y="4445876"/>
            <a:ext cx="2007476" cy="7518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568FB2D3-6A4F-4423-940E-F60C500C406C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0D42B0FD-91E9-4417-B813-42CB45633F35}"/>
              </a:ext>
            </a:extLst>
          </p:cNvPr>
          <p:cNvSpPr/>
          <p:nvPr/>
        </p:nvSpPr>
        <p:spPr>
          <a:xfrm>
            <a:off x="0" y="6800850"/>
            <a:ext cx="4470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13D5F8-AE56-4660-A466-3AA7EC946E86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9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Rendering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6" t="1333" r="20484" b="7002"/>
          <a:stretch/>
        </p:blipFill>
        <p:spPr>
          <a:xfrm>
            <a:off x="0" y="1754469"/>
            <a:ext cx="4827270" cy="45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t="505" r="20497" b="7831"/>
          <a:stretch/>
        </p:blipFill>
        <p:spPr>
          <a:xfrm>
            <a:off x="7364730" y="1754469"/>
            <a:ext cx="4827270" cy="4500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978400" y="3429000"/>
            <a:ext cx="2171700" cy="1016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5440094" y="1788478"/>
            <a:ext cx="989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800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64" y="1754181"/>
            <a:ext cx="6374472" cy="4500288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64" y="1757964"/>
            <a:ext cx="3269762" cy="8781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9" name="Grafik 8" descr="Ein Bild, das schwarz, Foto, dunkel, Tier enthält.&#10;&#10;Automatisch generierte Beschreibung">
            <a:extLst>
              <a:ext uri="{FF2B5EF4-FFF2-40B4-BE49-F238E27FC236}">
                <a16:creationId xmlns:a16="http://schemas.microsoft.com/office/drawing/2014/main" id="{F3D9654F-092C-4C29-9EC2-C2002210D4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8" t="14223" r="21906" b="6369"/>
          <a:stretch/>
        </p:blipFill>
        <p:spPr>
          <a:xfrm>
            <a:off x="3706399" y="1750419"/>
            <a:ext cx="4778598" cy="4573900"/>
          </a:xfrm>
          <a:prstGeom prst="rect">
            <a:avLst/>
          </a:prstGeom>
        </p:spPr>
      </p:pic>
      <p:pic>
        <p:nvPicPr>
          <p:cNvPr id="6" name="Grafik 5" descr="Ein Bild, das schwarz, weiß, Tier, Mann enthält.&#10;&#10;Automatisch generierte Beschreibung">
            <a:extLst>
              <a:ext uri="{FF2B5EF4-FFF2-40B4-BE49-F238E27FC236}">
                <a16:creationId xmlns:a16="http://schemas.microsoft.com/office/drawing/2014/main" id="{60B18A7F-AA37-44F5-B9E4-F2A79FA0F8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8" t="14205" r="21930" b="6383"/>
          <a:stretch/>
        </p:blipFill>
        <p:spPr>
          <a:xfrm>
            <a:off x="3705785" y="1750419"/>
            <a:ext cx="4779212" cy="4574131"/>
          </a:xfrm>
          <a:prstGeom prst="rect">
            <a:avLst/>
          </a:prstGeom>
        </p:spPr>
      </p:pic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EBC2B1FA-514A-45AE-8BDD-9899387E8DB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1204ABE5-A05A-404A-9627-F68B476534E3}"/>
              </a:ext>
            </a:extLst>
          </p:cNvPr>
          <p:cNvSpPr/>
          <p:nvPr/>
        </p:nvSpPr>
        <p:spPr>
          <a:xfrm>
            <a:off x="0" y="6800850"/>
            <a:ext cx="4876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F0C3D6-A5A0-49F9-98E1-73261081B5CD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pic>
        <p:nvPicPr>
          <p:cNvPr id="5" name="Grafik 4" descr="Ein Bild, das Stern, weiß, dunkel, Luft enthält.&#10;&#10;Automatisch generierte Beschreibung">
            <a:extLst>
              <a:ext uri="{FF2B5EF4-FFF2-40B4-BE49-F238E27FC236}">
                <a16:creationId xmlns:a16="http://schemas.microsoft.com/office/drawing/2014/main" id="{BD239FF2-5320-4C7C-8CE7-968B78EB0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8" y="1523842"/>
            <a:ext cx="3020132" cy="25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Rendering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8" y="4052077"/>
            <a:ext cx="3020131" cy="25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7" y="4035606"/>
            <a:ext cx="302013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8" y="1515606"/>
            <a:ext cx="3020131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6" y="1515606"/>
            <a:ext cx="6040262" cy="504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22BFF258-F57D-499B-B0DE-DCC77D95E45C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ABECCD5C-80EE-4321-942A-D5F93059A70A}"/>
              </a:ext>
            </a:extLst>
          </p:cNvPr>
          <p:cNvSpPr/>
          <p:nvPr/>
        </p:nvSpPr>
        <p:spPr>
          <a:xfrm>
            <a:off x="0" y="6800850"/>
            <a:ext cx="5283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00649-EBC5-4862-8A3A-32122AF059CB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8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Compression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Necessary</a:t>
            </a:r>
            <a:r>
              <a:rPr lang="fi-FI" dirty="0"/>
              <a:t> in </a:t>
            </a:r>
            <a:r>
              <a:rPr lang="fi-FI" dirty="0" err="1"/>
              <a:t>space</a:t>
            </a:r>
            <a:endParaRPr lang="fi-FI" dirty="0"/>
          </a:p>
          <a:p>
            <a:r>
              <a:rPr lang="fi-FI" dirty="0"/>
              <a:t>Small </a:t>
            </a:r>
            <a:r>
              <a:rPr lang="fi-FI" dirty="0" err="1"/>
              <a:t>sats</a:t>
            </a:r>
            <a:endParaRPr lang="fi-FI" dirty="0"/>
          </a:p>
          <a:p>
            <a:r>
              <a:rPr lang="fi-FI" dirty="0" err="1"/>
              <a:t>Lossless</a:t>
            </a:r>
            <a:r>
              <a:rPr lang="fi-FI" dirty="0"/>
              <a:t> and </a:t>
            </a:r>
            <a:r>
              <a:rPr lang="fi-FI" dirty="0" err="1"/>
              <a:t>lossy</a:t>
            </a:r>
            <a:r>
              <a:rPr lang="fi-FI" dirty="0"/>
              <a:t> </a:t>
            </a:r>
            <a:r>
              <a:rPr lang="fi-FI" dirty="0" err="1"/>
              <a:t>formats</a:t>
            </a:r>
            <a:endParaRPr lang="fi-FI" dirty="0"/>
          </a:p>
          <a:p>
            <a:r>
              <a:rPr lang="fi-FI" dirty="0"/>
              <a:t>PNG/JP2000</a:t>
            </a:r>
          </a:p>
          <a:p>
            <a:endParaRPr lang="fi-FI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569BC2C5-ADBC-4F74-B350-D2B19CE5BB6B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DA73E13A-83D4-44FB-8846-986EA70BBBA5}"/>
              </a:ext>
            </a:extLst>
          </p:cNvPr>
          <p:cNvSpPr/>
          <p:nvPr/>
        </p:nvSpPr>
        <p:spPr>
          <a:xfrm>
            <a:off x="0" y="6800850"/>
            <a:ext cx="5689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F61255-F49B-4BD1-8EE6-F6E704EC9BFF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15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Reconstruction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>
          <a:xfrm>
            <a:off x="6172200" y="2590687"/>
            <a:ext cx="5183188" cy="3598976"/>
          </a:xfrm>
        </p:spPr>
        <p:txBody>
          <a:bodyPr/>
          <a:lstStyle/>
          <a:p>
            <a:r>
              <a:rPr lang="fi-FI" dirty="0"/>
              <a:t>Point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densification</a:t>
            </a:r>
            <a:endParaRPr lang="fi-FI" dirty="0"/>
          </a:p>
          <a:p>
            <a:r>
              <a:rPr lang="fi-FI" dirty="0" err="1"/>
              <a:t>Mesh</a:t>
            </a:r>
            <a:r>
              <a:rPr lang="fi-FI" dirty="0"/>
              <a:t> </a:t>
            </a:r>
            <a:r>
              <a:rPr lang="fi-FI" dirty="0" err="1"/>
              <a:t>reconstruction</a:t>
            </a:r>
            <a:endParaRPr lang="fi-FI" dirty="0"/>
          </a:p>
          <a:p>
            <a:r>
              <a:rPr lang="fi-FI" dirty="0" err="1"/>
              <a:t>Mesh</a:t>
            </a:r>
            <a:r>
              <a:rPr lang="fi-FI" dirty="0"/>
              <a:t> </a:t>
            </a:r>
            <a:r>
              <a:rPr lang="fi-FI" dirty="0" err="1"/>
              <a:t>refinement</a:t>
            </a:r>
            <a:endParaRPr lang="fi-FI" dirty="0"/>
          </a:p>
          <a:p>
            <a:r>
              <a:rPr lang="fi-FI" dirty="0" err="1"/>
              <a:t>Mesh</a:t>
            </a:r>
            <a:r>
              <a:rPr lang="fi-FI" dirty="0"/>
              <a:t> </a:t>
            </a:r>
            <a:r>
              <a:rPr lang="fi-FI" dirty="0" err="1"/>
              <a:t>texturing</a:t>
            </a:r>
            <a:endParaRPr lang="fi-FI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32"/>
            <a:ext cx="992187" cy="9001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690688"/>
            <a:ext cx="4466665" cy="9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64387" y="1690688"/>
            <a:ext cx="3770089" cy="9000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fi-FI" sz="6600" b="1" dirty="0"/>
              <a:t>OpenMVS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839788" y="2590687"/>
            <a:ext cx="5157787" cy="3598976"/>
          </a:xfrm>
        </p:spPr>
        <p:txBody>
          <a:bodyPr/>
          <a:lstStyle/>
          <a:p>
            <a:r>
              <a:rPr lang="fi-FI" dirty="0"/>
              <a:t>Image </a:t>
            </a:r>
            <a:r>
              <a:rPr lang="fi-FI" dirty="0" err="1"/>
              <a:t>listing</a:t>
            </a:r>
            <a:endParaRPr lang="fi-FI" dirty="0"/>
          </a:p>
          <a:p>
            <a:r>
              <a:rPr lang="fi-FI" dirty="0"/>
              <a:t>Feature </a:t>
            </a:r>
            <a:r>
              <a:rPr lang="fi-FI" dirty="0" err="1"/>
              <a:t>computation</a:t>
            </a:r>
            <a:endParaRPr lang="fi-FI" dirty="0"/>
          </a:p>
          <a:p>
            <a:r>
              <a:rPr lang="fi-FI" dirty="0"/>
              <a:t>Feature </a:t>
            </a:r>
            <a:r>
              <a:rPr lang="fi-FI" dirty="0" err="1"/>
              <a:t>matching</a:t>
            </a:r>
            <a:endParaRPr lang="fi-FI" dirty="0"/>
          </a:p>
          <a:p>
            <a:r>
              <a:rPr lang="fi-FI" dirty="0" err="1"/>
              <a:t>Sparse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 </a:t>
            </a:r>
            <a:r>
              <a:rPr lang="fi-FI" dirty="0" err="1"/>
              <a:t>cloud</a:t>
            </a:r>
            <a:endParaRPr lang="fi-FI" dirty="0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0F4071B4-426C-4B27-9263-D0C915BA2BFF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631075A6-A1C8-4F5F-8C00-32EA00E50DD1}"/>
              </a:ext>
            </a:extLst>
          </p:cNvPr>
          <p:cNvSpPr/>
          <p:nvPr/>
        </p:nvSpPr>
        <p:spPr>
          <a:xfrm>
            <a:off x="0" y="6800850"/>
            <a:ext cx="6096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730DB9-7738-4F98-B665-F640B21C071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61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7" grpId="0"/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54808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Images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0" t="14083" r="16911" b="14994"/>
          <a:stretch/>
        </p:blipFill>
        <p:spPr>
          <a:xfrm>
            <a:off x="377544" y="1538286"/>
            <a:ext cx="4694516" cy="4896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b="4429"/>
          <a:stretch/>
        </p:blipFill>
        <p:spPr>
          <a:xfrm>
            <a:off x="7033409" y="1538286"/>
            <a:ext cx="4720912" cy="489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2" r="25620" b="62885"/>
          <a:stretch/>
        </p:blipFill>
        <p:spPr>
          <a:xfrm rot="5400000">
            <a:off x="3304288" y="2705165"/>
            <a:ext cx="4896000" cy="25622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98537" y="6212250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/>
              <a:t>SISPO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54518" y="6212250"/>
            <a:ext cx="135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 err="1"/>
              <a:t>Bennu</a:t>
            </a:r>
            <a:endParaRPr lang="fi-FI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8483219" y="6212250"/>
            <a:ext cx="1579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/>
              <a:t>67P/C-G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FE7B84FF-E07A-4B6F-A202-6FD34AF16433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4BCA78A7-A36E-4ABA-97F2-F14136CE2DE1}"/>
              </a:ext>
            </a:extLst>
          </p:cNvPr>
          <p:cNvSpPr/>
          <p:nvPr/>
        </p:nvSpPr>
        <p:spPr>
          <a:xfrm>
            <a:off x="0" y="6800850"/>
            <a:ext cx="6502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4F85FA-4471-410F-9C99-497BEDECDDD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6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Images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t="31385" r="35733" b="31385"/>
          <a:stretch/>
        </p:blipFill>
        <p:spPr>
          <a:xfrm>
            <a:off x="6585700" y="1365159"/>
            <a:ext cx="2558300" cy="25583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6" t="29888" r="35738" b="32886"/>
          <a:stretch/>
        </p:blipFill>
        <p:spPr>
          <a:xfrm>
            <a:off x="3688500" y="1365159"/>
            <a:ext cx="2558300" cy="2558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0" t="29901" r="35714" b="32878"/>
          <a:stretch/>
        </p:blipFill>
        <p:spPr>
          <a:xfrm>
            <a:off x="6585700" y="3923459"/>
            <a:ext cx="2558300" cy="255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9" t="29901" r="35715" b="32878"/>
          <a:stretch/>
        </p:blipFill>
        <p:spPr>
          <a:xfrm>
            <a:off x="3688500" y="3923459"/>
            <a:ext cx="2558300" cy="2558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08100" y="2290366"/>
            <a:ext cx="174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 err="1"/>
              <a:t>Before</a:t>
            </a:r>
            <a:endParaRPr lang="fi-FI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308100" y="4848666"/>
            <a:ext cx="151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 err="1"/>
              <a:t>After</a:t>
            </a:r>
            <a:endParaRPr lang="fi-FI" sz="4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DFF1F042-B1E3-4963-8BA3-27B8B7DFA7F3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C7D99B86-5A1D-45F0-9462-AF159BBCD109}"/>
              </a:ext>
            </a:extLst>
          </p:cNvPr>
          <p:cNvSpPr/>
          <p:nvPr/>
        </p:nvSpPr>
        <p:spPr>
          <a:xfrm>
            <a:off x="0" y="6800850"/>
            <a:ext cx="6908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155278C-07A4-4E14-8F7E-D51F61E06E74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50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3D Models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845134" y="1444568"/>
            <a:ext cx="4700485" cy="5121332"/>
            <a:chOff x="1448247" y="1530598"/>
            <a:chExt cx="4700485" cy="51213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247" y="1530598"/>
              <a:ext cx="4700485" cy="4752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773054" y="6282598"/>
              <a:ext cx="2050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50 km – 10 km SSSB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44019" y="1442462"/>
            <a:ext cx="4701600" cy="5123438"/>
            <a:chOff x="2496296" y="1690688"/>
            <a:chExt cx="4701600" cy="5123438"/>
          </a:xfrm>
        </p:grpSpPr>
        <p:pic>
          <p:nvPicPr>
            <p:cNvPr id="16" name="Picture 15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296" y="1690688"/>
              <a:ext cx="4701600" cy="4752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67858" y="6444794"/>
              <a:ext cx="2358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100 km – 1 km SSSB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44018" y="1442462"/>
            <a:ext cx="4701600" cy="5118107"/>
            <a:chOff x="4255405" y="1324005"/>
            <a:chExt cx="4701600" cy="5118107"/>
          </a:xfrm>
        </p:grpSpPr>
        <p:pic>
          <p:nvPicPr>
            <p:cNvPr id="13" name="Picture 12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05" y="1324005"/>
              <a:ext cx="4701600" cy="4752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83883" y="6072780"/>
              <a:ext cx="215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400 km – 1 km SSSB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44017" y="1445604"/>
            <a:ext cx="4701600" cy="5116577"/>
            <a:chOff x="7197338" y="1325535"/>
            <a:chExt cx="4701600" cy="5116577"/>
          </a:xfrm>
        </p:grpSpPr>
        <p:pic>
          <p:nvPicPr>
            <p:cNvPr id="14" name="Picture 13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338" y="1325535"/>
              <a:ext cx="4701600" cy="47520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509641" y="6072780"/>
              <a:ext cx="2076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100 km – 1 km SSSB 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0" name="TextBox 2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3" name="TextBox 3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376C99A8-3759-4090-A91C-078E8F4CA0AC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9E7F0950-0B8E-4342-A29B-4D59D07D1DB2}"/>
              </a:ext>
            </a:extLst>
          </p:cNvPr>
          <p:cNvSpPr/>
          <p:nvPr/>
        </p:nvSpPr>
        <p:spPr>
          <a:xfrm>
            <a:off x="0" y="6800850"/>
            <a:ext cx="7315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7C78A4-618C-46B2-AC0A-8B76E5E61C21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6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2" t="15498" r="20843" b="13947"/>
          <a:stretch/>
        </p:blipFill>
        <p:spPr>
          <a:xfrm>
            <a:off x="367108" y="2679205"/>
            <a:ext cx="2909612" cy="2828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00" y="4002721"/>
            <a:ext cx="252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60" y="4002721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20" y="4002721"/>
            <a:ext cx="252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00" y="1353642"/>
            <a:ext cx="2520000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60" y="1353642"/>
            <a:ext cx="2520000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20" y="1353642"/>
            <a:ext cx="2520000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8" name="TextBox 2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48A3C0-0F12-43A4-935E-F0A2604CCD67}"/>
              </a:ext>
            </a:extLst>
          </p:cNvPr>
          <p:cNvSpPr txBox="1"/>
          <p:nvPr/>
        </p:nvSpPr>
        <p:spPr>
          <a:xfrm>
            <a:off x="3276719" y="1353642"/>
            <a:ext cx="70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PNG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5CF557-C05A-432B-B04B-DE841904B090}"/>
              </a:ext>
            </a:extLst>
          </p:cNvPr>
          <p:cNvSpPr txBox="1"/>
          <p:nvPr/>
        </p:nvSpPr>
        <p:spPr>
          <a:xfrm>
            <a:off x="6038856" y="1354794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1000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734B03-5DCF-4043-9C14-A3827BCFDD26}"/>
              </a:ext>
            </a:extLst>
          </p:cNvPr>
          <p:cNvSpPr txBox="1"/>
          <p:nvPr/>
        </p:nvSpPr>
        <p:spPr>
          <a:xfrm>
            <a:off x="8828400" y="1353642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JP2 100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2B85E-052A-4C5D-A828-FB97590CD708}"/>
              </a:ext>
            </a:extLst>
          </p:cNvPr>
          <p:cNvSpPr txBox="1"/>
          <p:nvPr/>
        </p:nvSpPr>
        <p:spPr>
          <a:xfrm>
            <a:off x="3258205" y="4002721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E8BF627-D8C6-45B5-823A-03EA96FB63F1}"/>
              </a:ext>
            </a:extLst>
          </p:cNvPr>
          <p:cNvSpPr txBox="1"/>
          <p:nvPr/>
        </p:nvSpPr>
        <p:spPr>
          <a:xfrm>
            <a:off x="6038856" y="4002721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C134ACE-B316-43B3-A6AA-0EA3AE5588D8}"/>
              </a:ext>
            </a:extLst>
          </p:cNvPr>
          <p:cNvSpPr txBox="1"/>
          <p:nvPr/>
        </p:nvSpPr>
        <p:spPr>
          <a:xfrm>
            <a:off x="8828400" y="4002721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</a:t>
            </a:r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F979EA40-B5DF-4F3F-9A17-3F1EEF688E8B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rogressBar">
            <a:extLst>
              <a:ext uri="{FF2B5EF4-FFF2-40B4-BE49-F238E27FC236}">
                <a16:creationId xmlns:a16="http://schemas.microsoft.com/office/drawing/2014/main" id="{62098D47-E05B-4E58-B216-36786EECD968}"/>
              </a:ext>
            </a:extLst>
          </p:cNvPr>
          <p:cNvSpPr/>
          <p:nvPr/>
        </p:nvSpPr>
        <p:spPr>
          <a:xfrm>
            <a:off x="0" y="6800850"/>
            <a:ext cx="7721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11D624-17D4-4019-B6B3-84871485D52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3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 of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  <a:p>
            <a:r>
              <a:rPr lang="en-GB" dirty="0"/>
              <a:t>Theory</a:t>
            </a:r>
          </a:p>
          <a:p>
            <a:r>
              <a:rPr lang="en-GB" dirty="0"/>
              <a:t>Implementation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4" name="progressBarBackground">
            <a:extLst>
              <a:ext uri="{FF2B5EF4-FFF2-40B4-BE49-F238E27FC236}">
                <a16:creationId xmlns:a16="http://schemas.microsoft.com/office/drawing/2014/main" id="{4E10D0C2-90EE-475F-A524-D4563EEBDF4E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981CA32F-CB35-4448-BBAC-4789E5315188}"/>
              </a:ext>
            </a:extLst>
          </p:cNvPr>
          <p:cNvSpPr/>
          <p:nvPr/>
        </p:nvSpPr>
        <p:spPr>
          <a:xfrm>
            <a:off x="0" y="6800850"/>
            <a:ext cx="812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EDBADC-E756-435B-9C55-DC3E7FA17AC8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47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738" y="1575741"/>
            <a:ext cx="2908800" cy="2287115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1873" y="4312911"/>
            <a:ext cx="2908800" cy="2287115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738" y="4312911"/>
            <a:ext cx="2908800" cy="2287115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946" y="4312978"/>
            <a:ext cx="2908800" cy="228711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1873" y="1575741"/>
            <a:ext cx="2908800" cy="2287115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946" y="1575741"/>
            <a:ext cx="2908800" cy="22871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0812AA7-8A6F-4745-BDF2-78C600D4DF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73" y="4312910"/>
            <a:ext cx="2908800" cy="22871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6F5F22D-90A9-4F50-AE0F-0523645D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38" y="4312910"/>
            <a:ext cx="2908800" cy="228711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F11C93-2864-432E-8B29-89A76EDAAC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46" y="4312910"/>
            <a:ext cx="2908800" cy="228711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FEC8DFE-44BC-46F6-9673-55928C1AA0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73" y="1575740"/>
            <a:ext cx="2927417" cy="2287115"/>
          </a:xfrm>
          <a:prstGeom prst="rect">
            <a:avLst/>
          </a:prstGeom>
        </p:spPr>
      </p:pic>
      <p:pic>
        <p:nvPicPr>
          <p:cNvPr id="28" name="Grafik 2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9232813-40DB-4A81-A45C-53B5DAEAEB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95" y="1575740"/>
            <a:ext cx="2908800" cy="2287115"/>
          </a:xfrm>
          <a:prstGeom prst="rect">
            <a:avLst/>
          </a:prstGeom>
        </p:spPr>
      </p:pic>
      <p:pic>
        <p:nvPicPr>
          <p:cNvPr id="30" name="Grafik 2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69FF5B3-95E9-4791-B1D8-D16D804D6B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88" y="1575739"/>
            <a:ext cx="2908800" cy="2287115"/>
          </a:xfrm>
          <a:prstGeom prst="rect">
            <a:avLst/>
          </a:prstGeom>
        </p:spPr>
      </p:pic>
      <p:sp>
        <p:nvSpPr>
          <p:cNvPr id="31" name="progressBarBackground">
            <a:extLst>
              <a:ext uri="{FF2B5EF4-FFF2-40B4-BE49-F238E27FC236}">
                <a16:creationId xmlns:a16="http://schemas.microsoft.com/office/drawing/2014/main" id="{A2D92C9E-EC21-4C30-A137-2CF80C303CDA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progressBar">
            <a:extLst>
              <a:ext uri="{FF2B5EF4-FFF2-40B4-BE49-F238E27FC236}">
                <a16:creationId xmlns:a16="http://schemas.microsoft.com/office/drawing/2014/main" id="{C1BEC408-26C7-4F3E-A941-F0A782181CFD}"/>
              </a:ext>
            </a:extLst>
          </p:cNvPr>
          <p:cNvSpPr/>
          <p:nvPr/>
        </p:nvSpPr>
        <p:spPr>
          <a:xfrm>
            <a:off x="0" y="6800850"/>
            <a:ext cx="8128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08E0B7B-95F7-45E2-BAA8-509AF125DC0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5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711" y="1459366"/>
            <a:ext cx="2891999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519" y="1459366"/>
            <a:ext cx="2891999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6401" y="4196536"/>
            <a:ext cx="2891999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711" y="4196536"/>
            <a:ext cx="2891999" cy="25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519" y="4196536"/>
            <a:ext cx="2891999" cy="25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6401" y="1459366"/>
            <a:ext cx="2891999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EED971-05A9-42A2-AC9B-CB2B87204C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401" y="4191664"/>
            <a:ext cx="2891999" cy="25248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0AF9055-06CE-43EA-8F9C-52C55DD3E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11" y="4186406"/>
            <a:ext cx="2895015" cy="25248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00759A-C802-4740-99CC-9FA2916EB6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76" y="4199164"/>
            <a:ext cx="2878042" cy="25147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1B3EAF-FF52-43BE-B867-6D40A3D80F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00" y="1465344"/>
            <a:ext cx="2921999" cy="2519125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435871D-B71C-416E-ADA4-DB7C7E800D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94" y="1460239"/>
            <a:ext cx="2895015" cy="2519125"/>
          </a:xfrm>
          <a:prstGeom prst="rect">
            <a:avLst/>
          </a:prstGeom>
        </p:spPr>
      </p:pic>
      <p:pic>
        <p:nvPicPr>
          <p:cNvPr id="22" name="Grafik 2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8F672A-48DB-4369-8DFD-EA64B49FD4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18" y="1459365"/>
            <a:ext cx="2916394" cy="2514743"/>
          </a:xfrm>
          <a:prstGeom prst="rect">
            <a:avLst/>
          </a:prstGeom>
        </p:spPr>
      </p:pic>
      <p:sp>
        <p:nvSpPr>
          <p:cNvPr id="23" name="progressBarBackground">
            <a:extLst>
              <a:ext uri="{FF2B5EF4-FFF2-40B4-BE49-F238E27FC236}">
                <a16:creationId xmlns:a16="http://schemas.microsoft.com/office/drawing/2014/main" id="{D18E18C0-95EE-4014-A9D7-5E5865D20156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rogressBar">
            <a:extLst>
              <a:ext uri="{FF2B5EF4-FFF2-40B4-BE49-F238E27FC236}">
                <a16:creationId xmlns:a16="http://schemas.microsoft.com/office/drawing/2014/main" id="{B787C8E7-339E-4E97-83D5-1F7AE48E1CEF}"/>
              </a:ext>
            </a:extLst>
          </p:cNvPr>
          <p:cNvSpPr/>
          <p:nvPr/>
        </p:nvSpPr>
        <p:spPr>
          <a:xfrm>
            <a:off x="0" y="6800850"/>
            <a:ext cx="8534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D779412-FA10-4F83-991F-7CF79B2D3CF1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1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5AA5D-C44F-4EE1-8F81-E81AA8281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99" y="1470479"/>
            <a:ext cx="2899415" cy="25048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000CF8-FE7F-43B1-9112-75B1621D0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22" y="1459353"/>
            <a:ext cx="2898436" cy="2515947"/>
          </a:xfrm>
          <a:prstGeom prst="rect">
            <a:avLst/>
          </a:prstGeom>
        </p:spPr>
      </p:pic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64E4B4B-2EF0-4821-9252-AA0B1DA7F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01" y="4196536"/>
            <a:ext cx="2908800" cy="2512585"/>
          </a:xfrm>
          <a:prstGeom prst="rect">
            <a:avLst/>
          </a:prstGeom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D218FF0-1813-4093-9F98-811CF639D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20" y="4228391"/>
            <a:ext cx="2931926" cy="2522396"/>
          </a:xfrm>
          <a:prstGeom prst="rect">
            <a:avLst/>
          </a:prstGeom>
        </p:spPr>
      </p:pic>
      <p:pic>
        <p:nvPicPr>
          <p:cNvPr id="22" name="Grafik 2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38AFE3D-5DAD-445B-BA50-779706E40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01" y="1459008"/>
            <a:ext cx="2908800" cy="25162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28" name="Grafik 2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00A0A7-FC38-4481-97BA-DA20CD2A36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88" y="4225129"/>
            <a:ext cx="2931926" cy="2504823"/>
          </a:xfrm>
          <a:prstGeom prst="rect">
            <a:avLst/>
          </a:prstGeom>
        </p:spPr>
      </p:pic>
      <p:sp>
        <p:nvSpPr>
          <p:cNvPr id="41" name="progressBarBackground">
            <a:extLst>
              <a:ext uri="{FF2B5EF4-FFF2-40B4-BE49-F238E27FC236}">
                <a16:creationId xmlns:a16="http://schemas.microsoft.com/office/drawing/2014/main" id="{557891F7-73AC-453E-B94A-E2C63C133BB1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rogressBar">
            <a:extLst>
              <a:ext uri="{FF2B5EF4-FFF2-40B4-BE49-F238E27FC236}">
                <a16:creationId xmlns:a16="http://schemas.microsoft.com/office/drawing/2014/main" id="{BC1DA8DB-3182-41B5-8AD4-9A5DD61F23A8}"/>
              </a:ext>
            </a:extLst>
          </p:cNvPr>
          <p:cNvSpPr/>
          <p:nvPr/>
        </p:nvSpPr>
        <p:spPr>
          <a:xfrm>
            <a:off x="0" y="6800850"/>
            <a:ext cx="8940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7EFE263-DA94-4CE1-93F0-0FD978674DC2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7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4579" y="1341656"/>
            <a:ext cx="3600000" cy="27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579" y="1341656"/>
            <a:ext cx="36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4579" y="4041656"/>
            <a:ext cx="36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579" y="4041656"/>
            <a:ext cx="3600000" cy="27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5" name="TextBox 2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C2FA228D-FFF4-42DA-88E2-5935AF625CE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52084225-04E6-4AFD-86AE-C039782EEB35}"/>
              </a:ext>
            </a:extLst>
          </p:cNvPr>
          <p:cNvSpPr/>
          <p:nvPr/>
        </p:nvSpPr>
        <p:spPr>
          <a:xfrm>
            <a:off x="0" y="6800850"/>
            <a:ext cx="9347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C3563A-4310-4FC6-B771-F9E667F32D42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12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200" y="4042800"/>
            <a:ext cx="36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200" y="4042800"/>
            <a:ext cx="3600000" cy="270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BF6277-0C67-4322-B162-A435049CB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00" y="1342800"/>
            <a:ext cx="3603343" cy="2702508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A4D5A72-47BF-4917-8AD4-F9D31691A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00" y="1342800"/>
            <a:ext cx="3594844" cy="2696133"/>
          </a:xfrm>
          <a:prstGeom prst="rect">
            <a:avLst/>
          </a:prstGeom>
        </p:spPr>
      </p:pic>
      <p:sp>
        <p:nvSpPr>
          <p:cNvPr id="11" name="progressBarBackground">
            <a:extLst>
              <a:ext uri="{FF2B5EF4-FFF2-40B4-BE49-F238E27FC236}">
                <a16:creationId xmlns:a16="http://schemas.microsoft.com/office/drawing/2014/main" id="{258CE06E-124B-4207-AB23-F5C9130FBD9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rogressBar">
            <a:extLst>
              <a:ext uri="{FF2B5EF4-FFF2-40B4-BE49-F238E27FC236}">
                <a16:creationId xmlns:a16="http://schemas.microsoft.com/office/drawing/2014/main" id="{45FA7258-582F-49BB-9336-C9202282D660}"/>
              </a:ext>
            </a:extLst>
          </p:cNvPr>
          <p:cNvSpPr/>
          <p:nvPr/>
        </p:nvSpPr>
        <p:spPr>
          <a:xfrm>
            <a:off x="0" y="6800850"/>
            <a:ext cx="9753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23BAA7-58EF-45D5-BBAC-65E751B37A4C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26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267B8-8804-4D01-8DD3-014B8AF1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step</a:t>
            </a:r>
          </a:p>
          <a:p>
            <a:r>
              <a:rPr lang="en-GB" dirty="0"/>
              <a:t>Procedural terrain generation for asteroids</a:t>
            </a:r>
          </a:p>
          <a:p>
            <a:r>
              <a:rPr lang="en-GB" dirty="0"/>
              <a:t>Compression introduces artefacts </a:t>
            </a:r>
          </a:p>
          <a:p>
            <a:r>
              <a:rPr lang="en-GB" dirty="0"/>
              <a:t>Artefacts used by </a:t>
            </a:r>
            <a:r>
              <a:rPr lang="en-GB" dirty="0" err="1"/>
              <a:t>SfM</a:t>
            </a:r>
            <a:endParaRPr lang="en-GB" dirty="0"/>
          </a:p>
          <a:p>
            <a:endParaRPr lang="en-GB" dirty="0"/>
          </a:p>
          <a:p>
            <a:r>
              <a:rPr lang="en-GB" dirty="0"/>
              <a:t>Gas and dust</a:t>
            </a:r>
          </a:p>
          <a:p>
            <a:r>
              <a:rPr lang="en-GB" dirty="0"/>
              <a:t>Spacecraft motion &amp; attitude</a:t>
            </a:r>
          </a:p>
          <a:p>
            <a:r>
              <a:rPr lang="en-GB" dirty="0"/>
              <a:t>Imaging distortions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5" name="progressBarBackground">
            <a:extLst>
              <a:ext uri="{FF2B5EF4-FFF2-40B4-BE49-F238E27FC236}">
                <a16:creationId xmlns:a16="http://schemas.microsoft.com/office/drawing/2014/main" id="{5AF9FFCF-8924-40C1-884A-204E1D83780D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2E00906A-5A93-47E6-BB75-86C626C865B3}"/>
              </a:ext>
            </a:extLst>
          </p:cNvPr>
          <p:cNvSpPr/>
          <p:nvPr/>
        </p:nvSpPr>
        <p:spPr>
          <a:xfrm>
            <a:off x="0" y="6800850"/>
            <a:ext cx="10160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BDC6A7-A8A2-4595-BE2F-60161D27EC3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09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66" y="1690688"/>
            <a:ext cx="5842667" cy="4875212"/>
          </a:xfr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6F40A6C6-2036-4F78-BE9F-27D0235163A4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4A0A5912-1C5B-45D4-888F-391DE6BF4565}"/>
              </a:ext>
            </a:extLst>
          </p:cNvPr>
          <p:cNvSpPr/>
          <p:nvPr/>
        </p:nvSpPr>
        <p:spPr>
          <a:xfrm>
            <a:off x="0" y="6800850"/>
            <a:ext cx="10566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CF2887-EA0A-4DF9-926C-8FCA3FE1A6A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825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School of </a:t>
            </a:r>
            <a:r>
              <a:rPr lang="fi-FI" dirty="0" err="1"/>
              <a:t>Electrical</a:t>
            </a:r>
            <a:r>
              <a:rPr lang="fi-FI" dirty="0"/>
              <a:t> Engineering – Aalto </a:t>
            </a:r>
            <a:r>
              <a:rPr lang="fi-FI" dirty="0" err="1"/>
              <a:t>University</a:t>
            </a:r>
            <a:endParaRPr lang="fi-FI" dirty="0"/>
          </a:p>
          <a:p>
            <a:r>
              <a:rPr lang="fi-FI" dirty="0" err="1"/>
              <a:t>Supervisor</a:t>
            </a:r>
            <a:r>
              <a:rPr lang="fi-FI" dirty="0"/>
              <a:t>: Jaan </a:t>
            </a:r>
            <a:r>
              <a:rPr lang="fi-FI" dirty="0" err="1"/>
              <a:t>Praks</a:t>
            </a:r>
            <a:endParaRPr lang="fi-FI" dirty="0"/>
          </a:p>
          <a:p>
            <a:r>
              <a:rPr lang="fi-FI" dirty="0"/>
              <a:t>Advisor: </a:t>
            </a:r>
            <a:r>
              <a:rPr lang="fi-FI" dirty="0" err="1"/>
              <a:t>Andris</a:t>
            </a:r>
            <a:r>
              <a:rPr lang="fi-FI" dirty="0"/>
              <a:t> </a:t>
            </a:r>
            <a:r>
              <a:rPr lang="fi-FI" dirty="0" err="1"/>
              <a:t>Slavinskis</a:t>
            </a:r>
            <a:endParaRPr lang="fi-FI" dirty="0"/>
          </a:p>
          <a:p>
            <a:r>
              <a:rPr lang="fi-FI" dirty="0"/>
              <a:t>LTU </a:t>
            </a:r>
            <a:r>
              <a:rPr lang="fi-FI" dirty="0" err="1"/>
              <a:t>Examiner</a:t>
            </a:r>
            <a:r>
              <a:rPr lang="fi-FI" dirty="0"/>
              <a:t>: Mikael Granvik</a:t>
            </a:r>
          </a:p>
          <a:p>
            <a:r>
              <a:rPr lang="fi-FI" dirty="0" err="1"/>
              <a:t>Special</a:t>
            </a:r>
            <a:r>
              <a:rPr lang="fi-FI" dirty="0"/>
              <a:t> </a:t>
            </a:r>
            <a:r>
              <a:rPr lang="fi-FI" dirty="0" err="1"/>
              <a:t>thanks</a:t>
            </a:r>
            <a:r>
              <a:rPr lang="fi-FI" dirty="0"/>
              <a:t>: </a:t>
            </a:r>
            <a:r>
              <a:rPr lang="fi-FI" dirty="0" err="1"/>
              <a:t>Mihkel</a:t>
            </a:r>
            <a:r>
              <a:rPr lang="fi-FI" dirty="0"/>
              <a:t> </a:t>
            </a:r>
            <a:r>
              <a:rPr lang="fi-FI" dirty="0" err="1"/>
              <a:t>Pajusalu</a:t>
            </a:r>
            <a:endParaRPr lang="fi-FI" dirty="0"/>
          </a:p>
          <a:p>
            <a:endParaRPr lang="fi-FI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5" name="progressBarBackground">
            <a:extLst>
              <a:ext uri="{FF2B5EF4-FFF2-40B4-BE49-F238E27FC236}">
                <a16:creationId xmlns:a16="http://schemas.microsoft.com/office/drawing/2014/main" id="{44301C0F-0FD8-45F0-B368-8F0992C4541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1CE59617-2C3F-4F9E-88B2-2DE288718A31}"/>
              </a:ext>
            </a:extLst>
          </p:cNvPr>
          <p:cNvSpPr/>
          <p:nvPr/>
        </p:nvSpPr>
        <p:spPr>
          <a:xfrm>
            <a:off x="0" y="6800850"/>
            <a:ext cx="10972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53F8C5-2C32-4A89-9BE5-4D8FD195A548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pic>
        <p:nvPicPr>
          <p:cNvPr id="14" name="Grafik 1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DC1EC2F-9DC5-44A7-960D-D79389A04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6" t="28128" r="10584" b="26255"/>
          <a:stretch/>
        </p:blipFill>
        <p:spPr>
          <a:xfrm>
            <a:off x="838200" y="4949240"/>
            <a:ext cx="5819078" cy="143447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38597D8-2EAC-4966-90C2-2B61D46F9789}"/>
              </a:ext>
            </a:extLst>
          </p:cNvPr>
          <p:cNvGrpSpPr>
            <a:grpSpLocks noChangeAspect="1"/>
          </p:cNvGrpSpPr>
          <p:nvPr/>
        </p:nvGrpSpPr>
        <p:grpSpPr>
          <a:xfrm>
            <a:off x="6754211" y="5040351"/>
            <a:ext cx="4599589" cy="1337984"/>
            <a:chOff x="9779087" y="27564013"/>
            <a:chExt cx="7000154" cy="2036289"/>
          </a:xfrm>
        </p:grpSpPr>
        <p:pic>
          <p:nvPicPr>
            <p:cNvPr id="18" name="Grafik 17" descr="Ein Bild, das Uhr enthält.&#10;&#10;Automatisch generierte Beschreibung">
              <a:extLst>
                <a:ext uri="{FF2B5EF4-FFF2-40B4-BE49-F238E27FC236}">
                  <a16:creationId xmlns:a16="http://schemas.microsoft.com/office/drawing/2014/main" id="{F3CA203A-45DD-4D73-9DD5-E0344DFC3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" t="14523" r="5326" b="12948"/>
            <a:stretch/>
          </p:blipFill>
          <p:spPr>
            <a:xfrm>
              <a:off x="9780973" y="27564013"/>
              <a:ext cx="6998268" cy="108859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BA2C3C3-FB69-42DB-AACA-7812A931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087" y="28652603"/>
              <a:ext cx="3269690" cy="947699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58B80-CB9B-4B8B-90BB-59FCB3CDF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2" y="348230"/>
            <a:ext cx="2675968" cy="133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5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0ADB998-D45D-4EB8-B168-1ED0EA096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576ECCA-FD84-45FC-8522-2C9E11654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2411"/>
            <a:ext cx="9144000" cy="2387600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you for your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" name="progressBarBackground">
            <a:extLst>
              <a:ext uri="{FF2B5EF4-FFF2-40B4-BE49-F238E27FC236}">
                <a16:creationId xmlns:a16="http://schemas.microsoft.com/office/drawing/2014/main" id="{B7E69B22-AD5A-400D-A279-41B18992B5A9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8B8FB638-E3C7-4BCB-99E9-C614D7D17F48}"/>
              </a:ext>
            </a:extLst>
          </p:cNvPr>
          <p:cNvSpPr/>
          <p:nvPr/>
        </p:nvSpPr>
        <p:spPr>
          <a:xfrm>
            <a:off x="0" y="6800850"/>
            <a:ext cx="11379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69D433-D16E-428C-943F-C2D8D1408535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038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" name="progressBarBackground">
            <a:extLst>
              <a:ext uri="{FF2B5EF4-FFF2-40B4-BE49-F238E27FC236}">
                <a16:creationId xmlns:a16="http://schemas.microsoft.com/office/drawing/2014/main" id="{F873EBD1-3F4F-4F77-AE5F-5A5914CC9DF3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42A80147-50C1-4999-A954-83812BCB8EAB}"/>
              </a:ext>
            </a:extLst>
          </p:cNvPr>
          <p:cNvSpPr/>
          <p:nvPr/>
        </p:nvSpPr>
        <p:spPr>
          <a:xfrm>
            <a:off x="0" y="6800850"/>
            <a:ext cx="11785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C35335-8A8F-4A87-8880-07F736F265B2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4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Solar System formation</a:t>
            </a:r>
          </a:p>
          <a:p>
            <a:r>
              <a:rPr lang="en-GB" dirty="0"/>
              <a:t>Remote vs In-situ</a:t>
            </a:r>
          </a:p>
          <a:p>
            <a:r>
              <a:rPr lang="en-GB" dirty="0"/>
              <a:t>Small sat flyby</a:t>
            </a:r>
          </a:p>
          <a:p>
            <a:r>
              <a:rPr lang="en-GB" dirty="0"/>
              <a:t>Confirmed missions </a:t>
            </a:r>
          </a:p>
          <a:p>
            <a:r>
              <a:rPr lang="en-GB" dirty="0"/>
              <a:t>Synthetic image creation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4" name="progressBarBackground">
            <a:extLst>
              <a:ext uri="{FF2B5EF4-FFF2-40B4-BE49-F238E27FC236}">
                <a16:creationId xmlns:a16="http://schemas.microsoft.com/office/drawing/2014/main" id="{CAB6C17E-DAD7-4CEE-9ADA-71A16A02ED59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20D337DA-B136-4C27-AD36-2452A7AFD5A5}"/>
              </a:ext>
            </a:extLst>
          </p:cNvPr>
          <p:cNvSpPr/>
          <p:nvPr/>
        </p:nvSpPr>
        <p:spPr>
          <a:xfrm>
            <a:off x="0" y="6800850"/>
            <a:ext cx="1219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0722-0890-4166-AECB-20DBAA0CA9B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5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" name="progressBarBackground">
            <a:extLst>
              <a:ext uri="{FF2B5EF4-FFF2-40B4-BE49-F238E27FC236}">
                <a16:creationId xmlns:a16="http://schemas.microsoft.com/office/drawing/2014/main" id="{C34BC344-A0CC-4EDE-840B-6940D020836B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6AD1B20F-4990-4B61-99C3-05FB0FC1281D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B3DE86-61D0-43F1-AF64-1875988BE075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9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6" t="1333" r="20484" b="7002"/>
          <a:stretch/>
        </p:blipFill>
        <p:spPr>
          <a:xfrm>
            <a:off x="3751385" y="1690688"/>
            <a:ext cx="4827270" cy="45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t="505" r="20497" b="7831"/>
          <a:stretch/>
        </p:blipFill>
        <p:spPr>
          <a:xfrm>
            <a:off x="3751385" y="1690688"/>
            <a:ext cx="4827270" cy="45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0BF13FA2-49CB-420B-9A93-533BAD4E3018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F062AAB7-10AC-4A72-A731-E235C27E6480}"/>
              </a:ext>
            </a:extLst>
          </p:cNvPr>
          <p:cNvSpPr/>
          <p:nvPr/>
        </p:nvSpPr>
        <p:spPr>
          <a:xfrm>
            <a:off x="0" y="6800850"/>
            <a:ext cx="1625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761CDF-E5D2-449E-8EA2-5DFAAFF84FDB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2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61E03E5-339C-4B68-9634-A89DD22C8127}"/>
              </a:ext>
            </a:extLst>
          </p:cNvPr>
          <p:cNvSpPr/>
          <p:nvPr/>
        </p:nvSpPr>
        <p:spPr>
          <a:xfrm>
            <a:off x="1704975" y="1500469"/>
            <a:ext cx="8782050" cy="49924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Inhaltsplatzhalter 9" descr="Videokamera">
            <a:extLst>
              <a:ext uri="{FF2B5EF4-FFF2-40B4-BE49-F238E27FC236}">
                <a16:creationId xmlns:a16="http://schemas.microsoft.com/office/drawing/2014/main" id="{F96B26D2-10D0-4A46-94B4-08A7A2D09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630623">
            <a:off x="1954593" y="5516942"/>
            <a:ext cx="914400" cy="914400"/>
          </a:xfr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E5CB9E16-88BE-4D76-9830-783CA83F4A92}"/>
              </a:ext>
            </a:extLst>
          </p:cNvPr>
          <p:cNvSpPr/>
          <p:nvPr/>
        </p:nvSpPr>
        <p:spPr>
          <a:xfrm>
            <a:off x="6223766" y="2314088"/>
            <a:ext cx="2232000" cy="223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Transluscent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Object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027D8A-8864-4B8C-B9B5-D6627E5EDA4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09874" y="3430088"/>
            <a:ext cx="3413892" cy="2432832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25F695E2-A5BE-4002-A617-42ADA36F797A}"/>
              </a:ext>
            </a:extLst>
          </p:cNvPr>
          <p:cNvSpPr/>
          <p:nvPr/>
        </p:nvSpPr>
        <p:spPr>
          <a:xfrm rot="5400000">
            <a:off x="2772087" y="3731115"/>
            <a:ext cx="2464702" cy="2232001"/>
          </a:xfrm>
          <a:prstGeom prst="parallelogram">
            <a:avLst/>
          </a:prstGeom>
          <a:solidFill>
            <a:schemeClr val="tx1">
              <a:lumMod val="65000"/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5E33DCA5-7417-468F-BD64-8DD1068E3534}"/>
              </a:ext>
            </a:extLst>
          </p:cNvPr>
          <p:cNvSpPr>
            <a:spLocks noChangeAspect="1"/>
          </p:cNvSpPr>
          <p:nvPr/>
        </p:nvSpPr>
        <p:spPr>
          <a:xfrm rot="5400000">
            <a:off x="3920585" y="4983733"/>
            <a:ext cx="95504" cy="8648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7669A4-4075-49FF-89A5-A93ABCBFA569}"/>
              </a:ext>
            </a:extLst>
          </p:cNvPr>
          <p:cNvCxnSpPr>
            <a:cxnSpLocks/>
          </p:cNvCxnSpPr>
          <p:nvPr/>
        </p:nvCxnSpPr>
        <p:spPr>
          <a:xfrm flipV="1">
            <a:off x="2809874" y="5027100"/>
            <a:ext cx="1171575" cy="835822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035276DE-4253-47D5-9DB8-8C2F0B8E37B0}"/>
              </a:ext>
            </a:extLst>
          </p:cNvPr>
          <p:cNvSpPr/>
          <p:nvPr/>
        </p:nvSpPr>
        <p:spPr>
          <a:xfrm rot="18832295">
            <a:off x="5423284" y="2100738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292941B-4D76-4A7B-9433-60A000024877}"/>
              </a:ext>
            </a:extLst>
          </p:cNvPr>
          <p:cNvSpPr/>
          <p:nvPr/>
        </p:nvSpPr>
        <p:spPr>
          <a:xfrm rot="4280502">
            <a:off x="9033257" y="2879231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00623F1-5F12-4E15-88AF-38BD710DCF8D}"/>
              </a:ext>
            </a:extLst>
          </p:cNvPr>
          <p:cNvCxnSpPr>
            <a:endCxn id="29" idx="2"/>
          </p:cNvCxnSpPr>
          <p:nvPr/>
        </p:nvCxnSpPr>
        <p:spPr>
          <a:xfrm flipH="1" flipV="1">
            <a:off x="6171617" y="2278324"/>
            <a:ext cx="52149" cy="1146195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onne 32">
            <a:extLst>
              <a:ext uri="{FF2B5EF4-FFF2-40B4-BE49-F238E27FC236}">
                <a16:creationId xmlns:a16="http://schemas.microsoft.com/office/drawing/2014/main" id="{B588481B-B6F1-470B-88B4-55FDC4208EE1}"/>
              </a:ext>
            </a:extLst>
          </p:cNvPr>
          <p:cNvSpPr/>
          <p:nvPr/>
        </p:nvSpPr>
        <p:spPr>
          <a:xfrm>
            <a:off x="8039215" y="1549706"/>
            <a:ext cx="900000" cy="900000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B24C946-C791-4441-AFC8-5817452121EC}"/>
              </a:ext>
            </a:extLst>
          </p:cNvPr>
          <p:cNvCxnSpPr>
            <a:stCxn id="33" idx="1"/>
            <a:endCxn id="29" idx="2"/>
          </p:cNvCxnSpPr>
          <p:nvPr/>
        </p:nvCxnSpPr>
        <p:spPr>
          <a:xfrm flipH="1">
            <a:off x="6171617" y="1999706"/>
            <a:ext cx="1867598" cy="278618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CA94427-C6AD-449C-9272-782791AFBC1C}"/>
              </a:ext>
            </a:extLst>
          </p:cNvPr>
          <p:cNvCxnSpPr>
            <a:endCxn id="30" idx="2"/>
          </p:cNvCxnSpPr>
          <p:nvPr/>
        </p:nvCxnSpPr>
        <p:spPr>
          <a:xfrm>
            <a:off x="8820149" y="2313204"/>
            <a:ext cx="786446" cy="704476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522243F-2308-4B22-9451-45995A5340A3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9515474" y="3017680"/>
            <a:ext cx="91121" cy="1216464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42E4302-3FD4-467B-A59B-3E2BB37A0658}"/>
              </a:ext>
            </a:extLst>
          </p:cNvPr>
          <p:cNvCxnSpPr>
            <a:cxnSpLocks/>
          </p:cNvCxnSpPr>
          <p:nvPr/>
        </p:nvCxnSpPr>
        <p:spPr>
          <a:xfrm flipV="1">
            <a:off x="7602378" y="3017680"/>
            <a:ext cx="779621" cy="15284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3F6FCD6-1F41-4E02-B6F0-B970E640636C}"/>
              </a:ext>
            </a:extLst>
          </p:cNvPr>
          <p:cNvCxnSpPr>
            <a:stCxn id="33" idx="2"/>
          </p:cNvCxnSpPr>
          <p:nvPr/>
        </p:nvCxnSpPr>
        <p:spPr>
          <a:xfrm flipH="1">
            <a:off x="8381999" y="2449706"/>
            <a:ext cx="107216" cy="567974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8BBABBA-116F-4774-BBAD-C6E96A7F723C}"/>
              </a:ext>
            </a:extLst>
          </p:cNvPr>
          <p:cNvCxnSpPr>
            <a:cxnSpLocks/>
            <a:stCxn id="29" idx="2"/>
          </p:cNvCxnSpPr>
          <p:nvPr/>
        </p:nvCxnSpPr>
        <p:spPr>
          <a:xfrm flipV="1">
            <a:off x="6171617" y="1686207"/>
            <a:ext cx="1168149" cy="592117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5ECCB7E-DB93-49FB-8821-93125AD227A4}"/>
              </a:ext>
            </a:extLst>
          </p:cNvPr>
          <p:cNvCxnSpPr/>
          <p:nvPr/>
        </p:nvCxnSpPr>
        <p:spPr>
          <a:xfrm flipH="1">
            <a:off x="7471996" y="4546088"/>
            <a:ext cx="139387" cy="1221793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81B9FFA-999F-4C1D-87CC-9AA325F05FB3}"/>
              </a:ext>
            </a:extLst>
          </p:cNvPr>
          <p:cNvCxnSpPr/>
          <p:nvPr/>
        </p:nvCxnSpPr>
        <p:spPr>
          <a:xfrm flipH="1" flipV="1">
            <a:off x="7087522" y="3478644"/>
            <a:ext cx="541658" cy="1067444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7489BAF-1FAF-4D42-B78A-F75530EEE275}"/>
              </a:ext>
            </a:extLst>
          </p:cNvPr>
          <p:cNvGrpSpPr/>
          <p:nvPr/>
        </p:nvGrpSpPr>
        <p:grpSpPr>
          <a:xfrm>
            <a:off x="8381999" y="5499485"/>
            <a:ext cx="1535825" cy="400110"/>
            <a:chOff x="8220075" y="5534025"/>
            <a:chExt cx="1535825" cy="400110"/>
          </a:xfrm>
        </p:grpSpPr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D6EF5801-D6F1-4E33-BE08-37071E94F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E8DE2928-5063-4E21-8860-38E85BFB698F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Reflection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D44274E4-2F29-4C5E-B3C7-C3627C0DD154}"/>
              </a:ext>
            </a:extLst>
          </p:cNvPr>
          <p:cNvGrpSpPr/>
          <p:nvPr/>
        </p:nvGrpSpPr>
        <p:grpSpPr>
          <a:xfrm>
            <a:off x="8381999" y="5789476"/>
            <a:ext cx="1638571" cy="400110"/>
            <a:chOff x="8220075" y="5534025"/>
            <a:chExt cx="1638571" cy="400110"/>
          </a:xfrm>
        </p:grpSpPr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D701873-F490-4EDD-9FF7-F44DA1F1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B165236-1812-4C30-A106-ED22D6E75C18}"/>
                </a:ext>
              </a:extLst>
            </p:cNvPr>
            <p:cNvSpPr txBox="1"/>
            <p:nvPr/>
          </p:nvSpPr>
          <p:spPr>
            <a:xfrm>
              <a:off x="8491837" y="5534025"/>
              <a:ext cx="1366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Refraction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84526E5E-7274-49A1-87BE-D775CCA90929}"/>
              </a:ext>
            </a:extLst>
          </p:cNvPr>
          <p:cNvGrpSpPr/>
          <p:nvPr/>
        </p:nvGrpSpPr>
        <p:grpSpPr>
          <a:xfrm>
            <a:off x="8381999" y="6079467"/>
            <a:ext cx="1535825" cy="400110"/>
            <a:chOff x="8220075" y="5534025"/>
            <a:chExt cx="1535825" cy="400110"/>
          </a:xfrm>
        </p:grpSpPr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E4BC90A5-A53B-4007-A3D8-AEA9774BA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B47A54A9-4548-4428-B191-6DB599A0C9F6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</a:rPr>
                <a:t>Light</a:t>
              </a:r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20746721-F0C5-4995-B23E-2643C4EE241B}"/>
              </a:ext>
            </a:extLst>
          </p:cNvPr>
          <p:cNvSpPr txBox="1"/>
          <p:nvPr/>
        </p:nvSpPr>
        <p:spPr>
          <a:xfrm>
            <a:off x="3968337" y="5026421"/>
            <a:ext cx="79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Pixel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4C2CB251-6F2C-49C0-9A63-04FC0864739B}"/>
              </a:ext>
            </a:extLst>
          </p:cNvPr>
          <p:cNvSpPr txBox="1"/>
          <p:nvPr/>
        </p:nvSpPr>
        <p:spPr>
          <a:xfrm>
            <a:off x="2263993" y="3186394"/>
            <a:ext cx="94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D3AF69E8-F8DA-487D-8BA1-AB3E735AE1A6}"/>
              </a:ext>
            </a:extLst>
          </p:cNvPr>
          <p:cNvSpPr txBox="1"/>
          <p:nvPr/>
        </p:nvSpPr>
        <p:spPr>
          <a:xfrm>
            <a:off x="4611464" y="1704346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Solid </a:t>
            </a:r>
            <a:r>
              <a:rPr lang="de-DE" sz="2000" b="1" dirty="0" err="1">
                <a:solidFill>
                  <a:schemeClr val="bg1"/>
                </a:solidFill>
              </a:rPr>
              <a:t>object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92F1DA8-9723-4438-8B5A-38F9947D78E8}"/>
              </a:ext>
            </a:extLst>
          </p:cNvPr>
          <p:cNvSpPr txBox="1"/>
          <p:nvPr/>
        </p:nvSpPr>
        <p:spPr>
          <a:xfrm>
            <a:off x="8954926" y="1612875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Light source</a:t>
            </a:r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FCA15626-F379-4BD7-B392-FBC82D92ECB4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392EFD17-604C-46F6-AE60-6D74C808C201}"/>
              </a:ext>
            </a:extLst>
          </p:cNvPr>
          <p:cNvSpPr/>
          <p:nvPr/>
        </p:nvSpPr>
        <p:spPr>
          <a:xfrm>
            <a:off x="0" y="6800850"/>
            <a:ext cx="2032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EA204D1-854F-419E-B804-BBE6C2C95E8F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47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>
            <a:extLst>
              <a:ext uri="{FF2B5EF4-FFF2-40B4-BE49-F238E27FC236}">
                <a16:creationId xmlns:a16="http://schemas.microsoft.com/office/drawing/2014/main" id="{3F4F1B90-ED9B-48E2-8F0C-F453E7EB2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B51494B-65C2-47A5-B1D4-9820B63767B7}"/>
              </a:ext>
            </a:extLst>
          </p:cNvPr>
          <p:cNvSpPr/>
          <p:nvPr/>
        </p:nvSpPr>
        <p:spPr>
          <a:xfrm>
            <a:off x="1704975" y="1500469"/>
            <a:ext cx="8782050" cy="49924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Inhaltsplatzhalter 9" descr="Videokamera">
            <a:extLst>
              <a:ext uri="{FF2B5EF4-FFF2-40B4-BE49-F238E27FC236}">
                <a16:creationId xmlns:a16="http://schemas.microsoft.com/office/drawing/2014/main" id="{9D522500-5479-491A-9DEB-59A0A7ECAB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630623">
            <a:off x="1954593" y="5516942"/>
            <a:ext cx="914400" cy="914400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CC106471-A38D-4958-B947-758FCD8D767B}"/>
              </a:ext>
            </a:extLst>
          </p:cNvPr>
          <p:cNvSpPr/>
          <p:nvPr/>
        </p:nvSpPr>
        <p:spPr>
          <a:xfrm>
            <a:off x="6223766" y="2314088"/>
            <a:ext cx="2232000" cy="223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Transluscent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Object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144B22-B4DF-434E-B090-DC0CA6F9135A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809874" y="3430088"/>
            <a:ext cx="3413892" cy="2432832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074CBB8C-DDCA-4402-9AED-D1395EC1FE68}"/>
              </a:ext>
            </a:extLst>
          </p:cNvPr>
          <p:cNvSpPr/>
          <p:nvPr/>
        </p:nvSpPr>
        <p:spPr>
          <a:xfrm rot="5400000">
            <a:off x="2772087" y="3731115"/>
            <a:ext cx="2464702" cy="2232001"/>
          </a:xfrm>
          <a:prstGeom prst="parallelogram">
            <a:avLst/>
          </a:prstGeom>
          <a:solidFill>
            <a:schemeClr val="tx1">
              <a:lumMod val="65000"/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5" name="Parallelogramm 24">
            <a:extLst>
              <a:ext uri="{FF2B5EF4-FFF2-40B4-BE49-F238E27FC236}">
                <a16:creationId xmlns:a16="http://schemas.microsoft.com/office/drawing/2014/main" id="{0ED6DEE0-09B6-4540-85EF-388DD187DF3F}"/>
              </a:ext>
            </a:extLst>
          </p:cNvPr>
          <p:cNvSpPr>
            <a:spLocks noChangeAspect="1"/>
          </p:cNvSpPr>
          <p:nvPr/>
        </p:nvSpPr>
        <p:spPr>
          <a:xfrm rot="5400000">
            <a:off x="3920585" y="4983733"/>
            <a:ext cx="95504" cy="8648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3FC0610-51A5-4B57-9110-DC2DB7FEAA52}"/>
              </a:ext>
            </a:extLst>
          </p:cNvPr>
          <p:cNvCxnSpPr>
            <a:cxnSpLocks/>
          </p:cNvCxnSpPr>
          <p:nvPr/>
        </p:nvCxnSpPr>
        <p:spPr>
          <a:xfrm flipV="1">
            <a:off x="2809874" y="5027100"/>
            <a:ext cx="1171575" cy="835822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242937F-582F-4693-BA83-67A37D9B9BE4}"/>
              </a:ext>
            </a:extLst>
          </p:cNvPr>
          <p:cNvSpPr/>
          <p:nvPr/>
        </p:nvSpPr>
        <p:spPr>
          <a:xfrm rot="18832295">
            <a:off x="5423284" y="2100738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2C833A-263C-4AE7-9FF7-F5F4ED9B00B1}"/>
              </a:ext>
            </a:extLst>
          </p:cNvPr>
          <p:cNvSpPr/>
          <p:nvPr/>
        </p:nvSpPr>
        <p:spPr>
          <a:xfrm rot="4280502">
            <a:off x="9033257" y="2879231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1EF82B6-322A-40F3-A9E5-B003C1F36F9C}"/>
              </a:ext>
            </a:extLst>
          </p:cNvPr>
          <p:cNvCxnSpPr>
            <a:endCxn id="27" idx="2"/>
          </p:cNvCxnSpPr>
          <p:nvPr/>
        </p:nvCxnSpPr>
        <p:spPr>
          <a:xfrm flipH="1" flipV="1">
            <a:off x="6171617" y="2278324"/>
            <a:ext cx="52149" cy="1146195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onne 29">
            <a:extLst>
              <a:ext uri="{FF2B5EF4-FFF2-40B4-BE49-F238E27FC236}">
                <a16:creationId xmlns:a16="http://schemas.microsoft.com/office/drawing/2014/main" id="{88CE25AF-A60E-4CEA-A6CA-FB468D145F8F}"/>
              </a:ext>
            </a:extLst>
          </p:cNvPr>
          <p:cNvSpPr/>
          <p:nvPr/>
        </p:nvSpPr>
        <p:spPr>
          <a:xfrm>
            <a:off x="8039215" y="1549706"/>
            <a:ext cx="900000" cy="900000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4D61B1F-CEE2-4C95-B9EA-782D45A6CDED}"/>
              </a:ext>
            </a:extLst>
          </p:cNvPr>
          <p:cNvCxnSpPr>
            <a:stCxn id="30" idx="1"/>
            <a:endCxn id="27" idx="2"/>
          </p:cNvCxnSpPr>
          <p:nvPr/>
        </p:nvCxnSpPr>
        <p:spPr>
          <a:xfrm flipH="1">
            <a:off x="6171617" y="1999706"/>
            <a:ext cx="1867598" cy="27861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DED65B0-95AA-42C8-B40F-0E64648E29CF}"/>
              </a:ext>
            </a:extLst>
          </p:cNvPr>
          <p:cNvCxnSpPr>
            <a:endCxn id="28" idx="2"/>
          </p:cNvCxnSpPr>
          <p:nvPr/>
        </p:nvCxnSpPr>
        <p:spPr>
          <a:xfrm>
            <a:off x="8820149" y="2313204"/>
            <a:ext cx="786446" cy="7044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A8E42BC-0730-4F89-A5D1-3A31114A7201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9515474" y="3017680"/>
            <a:ext cx="91121" cy="1216464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93CF7BD-A904-4341-A2CB-7244C49F814A}"/>
              </a:ext>
            </a:extLst>
          </p:cNvPr>
          <p:cNvCxnSpPr>
            <a:cxnSpLocks/>
          </p:cNvCxnSpPr>
          <p:nvPr/>
        </p:nvCxnSpPr>
        <p:spPr>
          <a:xfrm flipV="1">
            <a:off x="6223766" y="3017681"/>
            <a:ext cx="2158233" cy="406838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E831C10-2F2F-4BF3-87A4-7B5E106A8D29}"/>
              </a:ext>
            </a:extLst>
          </p:cNvPr>
          <p:cNvCxnSpPr>
            <a:stCxn id="30" idx="2"/>
          </p:cNvCxnSpPr>
          <p:nvPr/>
        </p:nvCxnSpPr>
        <p:spPr>
          <a:xfrm flipH="1">
            <a:off x="8381999" y="2449706"/>
            <a:ext cx="107216" cy="56797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5C4F98F-C4A7-4383-98A2-96D155545811}"/>
              </a:ext>
            </a:extLst>
          </p:cNvPr>
          <p:cNvCxnSpPr>
            <a:cxnSpLocks/>
            <a:stCxn id="27" idx="2"/>
          </p:cNvCxnSpPr>
          <p:nvPr/>
        </p:nvCxnSpPr>
        <p:spPr>
          <a:xfrm flipV="1">
            <a:off x="6171617" y="1686207"/>
            <a:ext cx="1168149" cy="592117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447E04C-88BB-49DC-948F-871A0FF68247}"/>
              </a:ext>
            </a:extLst>
          </p:cNvPr>
          <p:cNvCxnSpPr>
            <a:cxnSpLocks/>
            <a:stCxn id="18" idx="5"/>
          </p:cNvCxnSpPr>
          <p:nvPr/>
        </p:nvCxnSpPr>
        <p:spPr>
          <a:xfrm flipH="1">
            <a:off x="7648575" y="4219219"/>
            <a:ext cx="480322" cy="85551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C61508-9C9E-46E7-8F25-73A38BA41ACA}"/>
              </a:ext>
            </a:extLst>
          </p:cNvPr>
          <p:cNvCxnSpPr>
            <a:cxnSpLocks/>
            <a:endCxn id="18" idx="5"/>
          </p:cNvCxnSpPr>
          <p:nvPr/>
        </p:nvCxnSpPr>
        <p:spPr>
          <a:xfrm flipH="1">
            <a:off x="8128897" y="3017680"/>
            <a:ext cx="253104" cy="1201539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41A61DF5-972C-4F49-AAF6-7A1BF4B23C4E}"/>
              </a:ext>
            </a:extLst>
          </p:cNvPr>
          <p:cNvGrpSpPr/>
          <p:nvPr/>
        </p:nvGrpSpPr>
        <p:grpSpPr>
          <a:xfrm>
            <a:off x="8381999" y="5499485"/>
            <a:ext cx="1535825" cy="400110"/>
            <a:chOff x="8220075" y="5534025"/>
            <a:chExt cx="1535825" cy="400110"/>
          </a:xfrm>
        </p:grpSpPr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A3AAC3BA-AE29-4D73-BECD-623AC140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9A13A83C-A34D-494A-B679-D7A8FA585143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Reflection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075F395-2B2D-44F8-9021-D98C41F8F427}"/>
              </a:ext>
            </a:extLst>
          </p:cNvPr>
          <p:cNvGrpSpPr/>
          <p:nvPr/>
        </p:nvGrpSpPr>
        <p:grpSpPr>
          <a:xfrm>
            <a:off x="8381999" y="5789476"/>
            <a:ext cx="1638571" cy="400110"/>
            <a:chOff x="8220075" y="5534025"/>
            <a:chExt cx="1638571" cy="400110"/>
          </a:xfrm>
        </p:grpSpPr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EA9CA40B-7019-4D40-A52A-B7C84DEB2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7928AA4-17B7-41EF-B696-575886A80B84}"/>
                </a:ext>
              </a:extLst>
            </p:cNvPr>
            <p:cNvSpPr txBox="1"/>
            <p:nvPr/>
          </p:nvSpPr>
          <p:spPr>
            <a:xfrm>
              <a:off x="8491837" y="5534025"/>
              <a:ext cx="1366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Refraction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FCCEF46-ED12-4900-B12E-CECC132B826A}"/>
              </a:ext>
            </a:extLst>
          </p:cNvPr>
          <p:cNvGrpSpPr/>
          <p:nvPr/>
        </p:nvGrpSpPr>
        <p:grpSpPr>
          <a:xfrm>
            <a:off x="8381999" y="6079467"/>
            <a:ext cx="1535825" cy="400110"/>
            <a:chOff x="8220075" y="5534025"/>
            <a:chExt cx="1535825" cy="400110"/>
          </a:xfrm>
        </p:grpSpPr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AD3E77C3-6269-420C-8156-28E477BE2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A9C0AAC-5CC1-480D-87C7-F5B8F3584414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</a:rPr>
                <a:t>Shadow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EBAB7112-2C55-4B35-BA51-159885881BDE}"/>
              </a:ext>
            </a:extLst>
          </p:cNvPr>
          <p:cNvSpPr txBox="1"/>
          <p:nvPr/>
        </p:nvSpPr>
        <p:spPr>
          <a:xfrm>
            <a:off x="3968337" y="5026421"/>
            <a:ext cx="79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Pixel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315C290-B8A7-43E9-9F8A-AB9967680994}"/>
              </a:ext>
            </a:extLst>
          </p:cNvPr>
          <p:cNvSpPr txBox="1"/>
          <p:nvPr/>
        </p:nvSpPr>
        <p:spPr>
          <a:xfrm>
            <a:off x="2263993" y="3186394"/>
            <a:ext cx="94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8560560-F93A-4B51-8B2C-B173FAF4D5C4}"/>
              </a:ext>
            </a:extLst>
          </p:cNvPr>
          <p:cNvSpPr txBox="1"/>
          <p:nvPr/>
        </p:nvSpPr>
        <p:spPr>
          <a:xfrm>
            <a:off x="4611464" y="1704346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Solid </a:t>
            </a:r>
            <a:r>
              <a:rPr lang="de-DE" sz="2000" b="1" dirty="0" err="1">
                <a:solidFill>
                  <a:schemeClr val="bg1"/>
                </a:solidFill>
              </a:rPr>
              <a:t>object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D77F761-169E-4204-B12F-AD0179E8915C}"/>
              </a:ext>
            </a:extLst>
          </p:cNvPr>
          <p:cNvSpPr txBox="1"/>
          <p:nvPr/>
        </p:nvSpPr>
        <p:spPr>
          <a:xfrm>
            <a:off x="8954926" y="1612875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Light source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C23E67A-38DA-411C-85AC-AA956A20C8E0}"/>
              </a:ext>
            </a:extLst>
          </p:cNvPr>
          <p:cNvCxnSpPr>
            <a:cxnSpLocks/>
          </p:cNvCxnSpPr>
          <p:nvPr/>
        </p:nvCxnSpPr>
        <p:spPr>
          <a:xfrm>
            <a:off x="8381999" y="3008155"/>
            <a:ext cx="1224596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 descr="Mathematik">
            <a:extLst>
              <a:ext uri="{FF2B5EF4-FFF2-40B4-BE49-F238E27FC236}">
                <a16:creationId xmlns:a16="http://schemas.microsoft.com/office/drawing/2014/main" id="{3BDD38D6-2342-40C1-A9F4-78F9229B5F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112" y="2826032"/>
            <a:ext cx="669605" cy="669605"/>
          </a:xfrm>
          <a:prstGeom prst="rect">
            <a:avLst/>
          </a:prstGeom>
        </p:spPr>
      </p:pic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1AC25E9B-AEF3-4080-8F31-52EE2553C7D7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005C7698-9A69-46A9-AC5F-EC3E90465A66}"/>
              </a:ext>
            </a:extLst>
          </p:cNvPr>
          <p:cNvSpPr/>
          <p:nvPr/>
        </p:nvSpPr>
        <p:spPr>
          <a:xfrm>
            <a:off x="0" y="6800850"/>
            <a:ext cx="2438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3C4C9C-E8C6-4F01-AFF0-2521CB820F89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3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1219"/>
            <a:ext cx="6858000" cy="12191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0" t="42775" r="43693" b="43686"/>
          <a:stretch/>
        </p:blipFill>
        <p:spPr>
          <a:xfrm>
            <a:off x="3846000" y="1690688"/>
            <a:ext cx="4500000" cy="450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03" t="42768" r="43700" b="43695"/>
          <a:stretch/>
        </p:blipFill>
        <p:spPr>
          <a:xfrm>
            <a:off x="3846000" y="1684907"/>
            <a:ext cx="4500000" cy="4500000"/>
          </a:xfrm>
          <a:prstGeom prst="rect">
            <a:avLst/>
          </a:prstGeom>
        </p:spPr>
      </p:pic>
      <p:pic>
        <p:nvPicPr>
          <p:cNvPr id="18" name="Content Placeholder 12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1" t="42762" r="43690" b="43697"/>
          <a:stretch/>
        </p:blipFill>
        <p:spPr>
          <a:xfrm>
            <a:off x="3846000" y="1687798"/>
            <a:ext cx="4500000" cy="45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29329783-99FE-4C95-AC48-2A1136004BF7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DC852BE0-ABCE-477F-BBC2-82B8E27E127E}"/>
              </a:ext>
            </a:extLst>
          </p:cNvPr>
          <p:cNvSpPr/>
          <p:nvPr/>
        </p:nvSpPr>
        <p:spPr>
          <a:xfrm>
            <a:off x="0" y="6800850"/>
            <a:ext cx="2844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FE697C-7AE7-4ED4-82D7-3745B2C19A0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5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9" t="31594" r="31491" b="32215"/>
          <a:stretch/>
        </p:blipFill>
        <p:spPr>
          <a:xfrm>
            <a:off x="3751385" y="1690688"/>
            <a:ext cx="4826611" cy="4500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85" y="1690688"/>
            <a:ext cx="4826611" cy="45249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9CCE8B31-0E5D-4DA9-901C-B6B6B04BAE2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8D106B16-7082-4E1D-B934-39CD34FB0F99}"/>
              </a:ext>
            </a:extLst>
          </p:cNvPr>
          <p:cNvSpPr/>
          <p:nvPr/>
        </p:nvSpPr>
        <p:spPr>
          <a:xfrm>
            <a:off x="0" y="6800850"/>
            <a:ext cx="3251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0FD39-3038-461E-BB02-558FDE331AC7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Computer Vision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9" y="1690688"/>
            <a:ext cx="8571542" cy="4763900"/>
          </a:xfr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B61C5991-ADB3-49B2-BF53-40781B98432E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97D2D22E-E1F6-4E4B-9B66-A488F3AF5CEA}"/>
              </a:ext>
            </a:extLst>
          </p:cNvPr>
          <p:cNvSpPr/>
          <p:nvPr/>
        </p:nvSpPr>
        <p:spPr>
          <a:xfrm>
            <a:off x="0" y="6800850"/>
            <a:ext cx="3657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284196-22BB-4D28-9E0B-921433AB498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83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1177</Words>
  <Application>Microsoft Office PowerPoint</Application>
  <PresentationFormat>Breitbild</PresentationFormat>
  <Paragraphs>241</Paragraphs>
  <Slides>30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3D Reconstruction of small Solar System bodies using rendered and compressed images</vt:lpstr>
      <vt:lpstr>Table of Contents</vt:lpstr>
      <vt:lpstr>Motivation</vt:lpstr>
      <vt:lpstr>Theory – Rendering</vt:lpstr>
      <vt:lpstr>Theory – Rendering</vt:lpstr>
      <vt:lpstr>Theory – Rendering</vt:lpstr>
      <vt:lpstr>Theory – Rendering</vt:lpstr>
      <vt:lpstr>Theory – Reconstruction</vt:lpstr>
      <vt:lpstr>Theory – Computer Vision</vt:lpstr>
      <vt:lpstr>Theory – Computer Vision</vt:lpstr>
      <vt:lpstr>Theory – Computer Vision</vt:lpstr>
      <vt:lpstr>Implementation – Rendering</vt:lpstr>
      <vt:lpstr>Implementation – Rendering</vt:lpstr>
      <vt:lpstr>Implementation – Compression</vt:lpstr>
      <vt:lpstr>Implementation – Reconstruction</vt:lpstr>
      <vt:lpstr>Results – Images</vt:lpstr>
      <vt:lpstr>Results – Images</vt:lpstr>
      <vt:lpstr>Results – 3D Models </vt:lpstr>
      <vt:lpstr>Results – Compression</vt:lpstr>
      <vt:lpstr>Results – Compression</vt:lpstr>
      <vt:lpstr>Results – Compression</vt:lpstr>
      <vt:lpstr>Results – Compression</vt:lpstr>
      <vt:lpstr>Results – Compression</vt:lpstr>
      <vt:lpstr>Results – Compression</vt:lpstr>
      <vt:lpstr>Conclusion</vt:lpstr>
      <vt:lpstr>Conclusion</vt:lpstr>
      <vt:lpstr>Acknowledgements</vt:lpstr>
      <vt:lpstr>Thank you for your attention!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Reconstruction of small Solar System bodies using rendered and compressed images</dc:title>
  <dc:creator>Gabriel Schwarzkopf</dc:creator>
  <cp:lastModifiedBy>Gabriel Schwarzkopf</cp:lastModifiedBy>
  <cp:revision>106</cp:revision>
  <dcterms:created xsi:type="dcterms:W3CDTF">2020-02-12T08:27:42Z</dcterms:created>
  <dcterms:modified xsi:type="dcterms:W3CDTF">2020-02-17T20:45:04Z</dcterms:modified>
</cp:coreProperties>
</file>